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8" r:id="rId2"/>
    <p:sldId id="317" r:id="rId3"/>
    <p:sldId id="259" r:id="rId4"/>
    <p:sldId id="260" r:id="rId5"/>
    <p:sldId id="268" r:id="rId6"/>
    <p:sldId id="261" r:id="rId7"/>
    <p:sldId id="262" r:id="rId8"/>
    <p:sldId id="263" r:id="rId9"/>
    <p:sldId id="264" r:id="rId10"/>
    <p:sldId id="265" r:id="rId11"/>
    <p:sldId id="311" r:id="rId12"/>
    <p:sldId id="267" r:id="rId13"/>
    <p:sldId id="309" r:id="rId14"/>
    <p:sldId id="271" r:id="rId15"/>
    <p:sldId id="273" r:id="rId16"/>
    <p:sldId id="274" r:id="rId17"/>
    <p:sldId id="275" r:id="rId18"/>
    <p:sldId id="276" r:id="rId19"/>
    <p:sldId id="277" r:id="rId20"/>
    <p:sldId id="279" r:id="rId21"/>
    <p:sldId id="308" r:id="rId22"/>
    <p:sldId id="281" r:id="rId23"/>
    <p:sldId id="282" r:id="rId24"/>
    <p:sldId id="283" r:id="rId25"/>
    <p:sldId id="284" r:id="rId26"/>
    <p:sldId id="285" r:id="rId27"/>
    <p:sldId id="304" r:id="rId28"/>
    <p:sldId id="287" r:id="rId29"/>
    <p:sldId id="288" r:id="rId30"/>
    <p:sldId id="289" r:id="rId31"/>
    <p:sldId id="291" r:id="rId32"/>
    <p:sldId id="294" r:id="rId33"/>
    <p:sldId id="295" r:id="rId34"/>
    <p:sldId id="296" r:id="rId35"/>
    <p:sldId id="307" r:id="rId36"/>
    <p:sldId id="313" r:id="rId37"/>
    <p:sldId id="299" r:id="rId38"/>
    <p:sldId id="315" r:id="rId39"/>
    <p:sldId id="314" r:id="rId40"/>
    <p:sldId id="306" r:id="rId41"/>
    <p:sldId id="302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56" y="-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47799" y="152400"/>
            <a:ext cx="6324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i="1" dirty="0"/>
              <a:t>Geography Olympiad of Central, South and South Eastern Europe</a:t>
            </a:r>
            <a:endParaRPr lang="en-GB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2160262" y="2782627"/>
            <a:ext cx="48996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b="1" dirty="0" smtClean="0"/>
              <a:t>MULTIMEDIA TEST</a:t>
            </a:r>
            <a:endParaRPr lang="en-GB" sz="4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408425" y="6334780"/>
            <a:ext cx="24033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/>
              <a:t>Belgrade, 2019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2819921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20" b="43175"/>
          <a:stretch/>
        </p:blipFill>
        <p:spPr bwMode="auto">
          <a:xfrm>
            <a:off x="1600200" y="3251200"/>
            <a:ext cx="5562600" cy="360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extBox 4"/>
          <p:cNvSpPr txBox="1">
            <a:spLocks noChangeArrowheads="1"/>
          </p:cNvSpPr>
          <p:nvPr/>
        </p:nvSpPr>
        <p:spPr bwMode="auto">
          <a:xfrm>
            <a:off x="4143350" y="3607112"/>
            <a:ext cx="2338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b="1" dirty="0">
                <a:latin typeface="Calibri" pitchFamily="34" charset="0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-31074"/>
            <a:ext cx="9144000" cy="36625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b="1" dirty="0" smtClean="0">
                <a:latin typeface="+mn-lt"/>
                <a:cs typeface="+mn-cs"/>
              </a:rPr>
              <a:t>1</a:t>
            </a:r>
            <a:r>
              <a:rPr lang="sr-Latn-RS" sz="3200" b="1" dirty="0" smtClean="0">
                <a:latin typeface="+mn-lt"/>
                <a:cs typeface="+mn-cs"/>
              </a:rPr>
              <a:t>)</a:t>
            </a:r>
            <a:r>
              <a:rPr lang="en-GB" sz="3200" b="1" dirty="0" smtClean="0">
                <a:latin typeface="+mn-lt"/>
                <a:cs typeface="+mn-cs"/>
              </a:rPr>
              <a:t> </a:t>
            </a:r>
            <a:r>
              <a:rPr lang="en-GB" sz="3600" b="1" dirty="0" smtClean="0">
                <a:latin typeface="+mn-lt"/>
                <a:cs typeface="+mn-cs"/>
              </a:rPr>
              <a:t>Circle the letter which matches the order of languages  on the map</a:t>
            </a:r>
            <a:r>
              <a:rPr lang="sr-Latn-RS" sz="3200" b="1" dirty="0"/>
              <a:t>:</a:t>
            </a:r>
            <a:r>
              <a:rPr lang="en-GB" sz="3200" b="1" dirty="0" smtClean="0">
                <a:latin typeface="+mn-lt"/>
                <a:cs typeface="+mn-cs"/>
              </a:rPr>
              <a:t>  </a:t>
            </a:r>
            <a:endParaRPr lang="sr-Latn-RS" sz="3200" b="1" dirty="0" smtClean="0">
              <a:latin typeface="+mn-lt"/>
              <a:cs typeface="+mn-cs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buAutoNum type="alphaUcParenR"/>
              <a:defRPr/>
            </a:pPr>
            <a:r>
              <a:rPr lang="en-GB" sz="3200" b="1" dirty="0" smtClean="0">
                <a:latin typeface="+mn-lt"/>
                <a:cs typeface="+mn-cs"/>
              </a:rPr>
              <a:t>1 </a:t>
            </a:r>
            <a:r>
              <a:rPr lang="sr-Latn-RS" sz="3200" b="1" dirty="0" smtClean="0">
                <a:latin typeface="+mn-lt"/>
                <a:cs typeface="+mn-cs"/>
              </a:rPr>
              <a:t>ENGLISH </a:t>
            </a:r>
            <a:r>
              <a:rPr lang="en-GB" sz="3200" b="1" dirty="0" smtClean="0">
                <a:latin typeface="+mn-lt"/>
                <a:cs typeface="+mn-cs"/>
              </a:rPr>
              <a:t>- 2</a:t>
            </a:r>
            <a:r>
              <a:rPr lang="sr-Latn-RS" sz="3200" b="1" dirty="0" smtClean="0">
                <a:latin typeface="+mn-lt"/>
                <a:cs typeface="+mn-cs"/>
              </a:rPr>
              <a:t> FRENCH  - </a:t>
            </a:r>
            <a:r>
              <a:rPr lang="en-GB" sz="3200" b="1" dirty="0" smtClean="0">
                <a:latin typeface="+mn-lt"/>
                <a:cs typeface="+mn-cs"/>
              </a:rPr>
              <a:t>3 </a:t>
            </a:r>
            <a:r>
              <a:rPr lang="sr-Latn-RS" sz="3200" b="1" dirty="0" smtClean="0">
                <a:latin typeface="+mn-lt"/>
                <a:cs typeface="+mn-cs"/>
              </a:rPr>
              <a:t>DUTCH   </a:t>
            </a:r>
            <a:endParaRPr lang="en-GB" sz="3200" b="1" dirty="0" smtClean="0">
              <a:latin typeface="+mn-lt"/>
              <a:cs typeface="+mn-cs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buAutoNum type="alphaUcParenR"/>
              <a:defRPr/>
            </a:pPr>
            <a:r>
              <a:rPr lang="en-GB" sz="3200" b="1" dirty="0" smtClean="0">
                <a:latin typeface="+mn-lt"/>
                <a:cs typeface="+mn-cs"/>
              </a:rPr>
              <a:t>1 </a:t>
            </a:r>
            <a:r>
              <a:rPr lang="sr-Latn-RS" sz="3200" b="1" dirty="0" smtClean="0">
                <a:latin typeface="+mn-lt"/>
                <a:cs typeface="+mn-cs"/>
              </a:rPr>
              <a:t>DUTCH – </a:t>
            </a:r>
            <a:r>
              <a:rPr lang="en-GB" sz="3200" b="1" dirty="0" smtClean="0">
                <a:latin typeface="+mn-lt"/>
                <a:cs typeface="+mn-cs"/>
              </a:rPr>
              <a:t>2 </a:t>
            </a:r>
            <a:r>
              <a:rPr lang="sr-Latn-RS" sz="3200" b="1" dirty="0" smtClean="0">
                <a:latin typeface="+mn-lt"/>
                <a:cs typeface="+mn-cs"/>
              </a:rPr>
              <a:t>ENGLISH – </a:t>
            </a:r>
            <a:r>
              <a:rPr lang="en-GB" sz="3200" b="1" dirty="0" smtClean="0">
                <a:latin typeface="+mn-lt"/>
                <a:cs typeface="+mn-cs"/>
              </a:rPr>
              <a:t>3 </a:t>
            </a:r>
            <a:r>
              <a:rPr lang="sr-Latn-RS" sz="3200" b="1" dirty="0" smtClean="0">
                <a:latin typeface="+mn-lt"/>
                <a:cs typeface="+mn-cs"/>
              </a:rPr>
              <a:t>FRENCH </a:t>
            </a: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buAutoNum type="alphaUcParenR" startAt="3"/>
              <a:defRPr/>
            </a:pPr>
            <a:r>
              <a:rPr lang="en-GB" sz="3200" b="1" dirty="0" smtClean="0">
                <a:latin typeface="+mn-lt"/>
                <a:cs typeface="+mn-cs"/>
              </a:rPr>
              <a:t>1 </a:t>
            </a:r>
            <a:r>
              <a:rPr lang="sr-Latn-RS" sz="3200" b="1" dirty="0" smtClean="0">
                <a:latin typeface="+mn-lt"/>
                <a:cs typeface="+mn-cs"/>
              </a:rPr>
              <a:t>FRENCH – </a:t>
            </a:r>
            <a:r>
              <a:rPr lang="en-GB" sz="3200" b="1" dirty="0" smtClean="0">
                <a:latin typeface="+mn-lt"/>
                <a:cs typeface="+mn-cs"/>
              </a:rPr>
              <a:t>2 </a:t>
            </a:r>
            <a:r>
              <a:rPr lang="sr-Latn-RS" sz="3200" b="1" dirty="0" smtClean="0">
                <a:latin typeface="+mn-lt"/>
                <a:cs typeface="+mn-cs"/>
              </a:rPr>
              <a:t>DUTCH – </a:t>
            </a:r>
            <a:r>
              <a:rPr lang="en-GB" sz="3200" b="1" dirty="0" smtClean="0">
                <a:latin typeface="+mn-lt"/>
                <a:cs typeface="+mn-cs"/>
              </a:rPr>
              <a:t>3 </a:t>
            </a:r>
            <a:r>
              <a:rPr lang="sr-Latn-RS" sz="3200" b="1" dirty="0" smtClean="0">
                <a:latin typeface="+mn-lt"/>
                <a:cs typeface="+mn-cs"/>
              </a:rPr>
              <a:t>ENGLISH  </a:t>
            </a:r>
            <a:endParaRPr lang="en-GB" sz="3200" b="1" dirty="0" smtClean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b="1" dirty="0" smtClean="0">
                <a:latin typeface="+mn-lt"/>
                <a:cs typeface="+mn-cs"/>
              </a:rPr>
              <a:t>D)</a:t>
            </a:r>
            <a:r>
              <a:rPr lang="sr-Latn-RS" sz="3200" b="1" dirty="0" smtClean="0">
                <a:latin typeface="+mn-lt"/>
                <a:cs typeface="+mn-cs"/>
              </a:rPr>
              <a:t> </a:t>
            </a:r>
            <a:r>
              <a:rPr lang="en-GB" sz="3200" b="1" dirty="0" smtClean="0">
                <a:latin typeface="+mn-lt"/>
                <a:cs typeface="+mn-cs"/>
              </a:rPr>
              <a:t>1 </a:t>
            </a:r>
            <a:r>
              <a:rPr lang="sr-Latn-RS" sz="3200" b="1" dirty="0" smtClean="0">
                <a:latin typeface="+mn-lt"/>
                <a:cs typeface="+mn-cs"/>
              </a:rPr>
              <a:t>ENGLISH – </a:t>
            </a:r>
            <a:r>
              <a:rPr lang="en-GB" sz="3200" b="1" dirty="0" smtClean="0">
                <a:latin typeface="+mn-lt"/>
                <a:cs typeface="+mn-cs"/>
              </a:rPr>
              <a:t>2 </a:t>
            </a:r>
            <a:r>
              <a:rPr lang="sr-Latn-RS" sz="3200" b="1" dirty="0" smtClean="0">
                <a:latin typeface="+mn-lt"/>
                <a:cs typeface="+mn-cs"/>
              </a:rPr>
              <a:t>DUTCH – </a:t>
            </a:r>
            <a:r>
              <a:rPr lang="en-GB" sz="3200" b="1" dirty="0" smtClean="0">
                <a:latin typeface="+mn-lt"/>
                <a:cs typeface="+mn-cs"/>
              </a:rPr>
              <a:t>3 </a:t>
            </a:r>
            <a:r>
              <a:rPr lang="sr-Latn-RS" sz="3200" b="1" dirty="0" smtClean="0">
                <a:latin typeface="+mn-lt"/>
                <a:cs typeface="+mn-cs"/>
              </a:rPr>
              <a:t>FR</a:t>
            </a:r>
            <a:r>
              <a:rPr lang="en-GB" sz="3200" b="1" dirty="0" smtClean="0">
                <a:latin typeface="+mn-lt"/>
                <a:cs typeface="+mn-cs"/>
              </a:rPr>
              <a:t>ENCH</a:t>
            </a:r>
            <a:r>
              <a:rPr lang="sr-Latn-RS" sz="3200" b="1" dirty="0" smtClean="0">
                <a:latin typeface="+mn-lt"/>
                <a:cs typeface="+mn-cs"/>
              </a:rPr>
              <a:t>    </a:t>
            </a:r>
            <a:endParaRPr lang="en-GB" sz="3200" b="1" dirty="0" smtClean="0">
              <a:latin typeface="+mn-lt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endParaRPr lang="en-GB" sz="3200" b="1" dirty="0">
              <a:latin typeface="+mn-lt"/>
              <a:cs typeface="+mn-cs"/>
            </a:endParaRPr>
          </a:p>
        </p:txBody>
      </p:sp>
      <p:sp>
        <p:nvSpPr>
          <p:cNvPr id="2053" name="TextBox 1"/>
          <p:cNvSpPr txBox="1">
            <a:spLocks noChangeArrowheads="1"/>
          </p:cNvSpPr>
          <p:nvPr/>
        </p:nvSpPr>
        <p:spPr bwMode="auto">
          <a:xfrm>
            <a:off x="4528130" y="3791778"/>
            <a:ext cx="4571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b="1" dirty="0">
                <a:latin typeface="Calibri" pitchFamily="34" charset="0"/>
              </a:rPr>
              <a:t>2</a:t>
            </a:r>
          </a:p>
        </p:txBody>
      </p:sp>
      <p:sp>
        <p:nvSpPr>
          <p:cNvPr id="2054" name="TextBox 2"/>
          <p:cNvSpPr txBox="1">
            <a:spLocks noChangeArrowheads="1"/>
          </p:cNvSpPr>
          <p:nvPr/>
        </p:nvSpPr>
        <p:spPr bwMode="auto">
          <a:xfrm>
            <a:off x="4724400" y="3784297"/>
            <a:ext cx="2338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b="1" dirty="0">
                <a:latin typeface="Calibri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184265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12" b="4185"/>
          <a:stretch/>
        </p:blipFill>
        <p:spPr bwMode="auto">
          <a:xfrm>
            <a:off x="20639" y="1447800"/>
            <a:ext cx="6100762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4419600"/>
            <a:ext cx="1219200" cy="2438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3076" name="TextBox 2"/>
          <p:cNvSpPr txBox="1">
            <a:spLocks noChangeArrowheads="1"/>
          </p:cNvSpPr>
          <p:nvPr/>
        </p:nvSpPr>
        <p:spPr bwMode="auto">
          <a:xfrm>
            <a:off x="20638" y="0"/>
            <a:ext cx="9199562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3200" b="1" dirty="0" smtClean="0">
                <a:latin typeface="Calibri" pitchFamily="34" charset="0"/>
              </a:rPr>
              <a:t>2) </a:t>
            </a:r>
            <a:r>
              <a:rPr lang="en-US" sz="3600" b="1" dirty="0" smtClean="0">
                <a:latin typeface="Calibri" pitchFamily="34" charset="0"/>
              </a:rPr>
              <a:t>On</a:t>
            </a:r>
            <a:r>
              <a:rPr lang="sr-Latn-RS" sz="3600" b="1" dirty="0" smtClean="0">
                <a:latin typeface="Calibri" pitchFamily="34" charset="0"/>
              </a:rPr>
              <a:t> the ethnic map of </a:t>
            </a:r>
            <a:r>
              <a:rPr lang="en-US" sz="3600" b="1" dirty="0" smtClean="0">
                <a:latin typeface="Calibri" pitchFamily="34" charset="0"/>
              </a:rPr>
              <a:t>I</a:t>
            </a:r>
            <a:r>
              <a:rPr lang="sr-Latn-RS" sz="3600" b="1" dirty="0" smtClean="0">
                <a:latin typeface="Calibri" pitchFamily="34" charset="0"/>
              </a:rPr>
              <a:t>ran, blue color represents which one of the following nations:</a:t>
            </a:r>
            <a:endParaRPr lang="sr-Latn-RS" sz="3600" b="1" dirty="0">
              <a:latin typeface="Calibri" pitchFamily="34" charset="0"/>
            </a:endParaRPr>
          </a:p>
          <a:p>
            <a:pPr eaLnBrk="1" hangingPunct="1"/>
            <a:endParaRPr lang="en-GB" sz="3200" b="1" dirty="0">
              <a:latin typeface="Calibri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129868" y="1463302"/>
            <a:ext cx="316653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lphaUcParenR"/>
            </a:pPr>
            <a:r>
              <a:rPr lang="sr-Latn-RS" sz="3200" b="1" dirty="0" smtClean="0">
                <a:latin typeface="Calibri" pitchFamily="34" charset="0"/>
              </a:rPr>
              <a:t>KURDS   </a:t>
            </a:r>
            <a:endParaRPr lang="en-GB" sz="3200" b="1" dirty="0" smtClean="0">
              <a:latin typeface="Calibri" pitchFamily="34" charset="0"/>
            </a:endParaRPr>
          </a:p>
          <a:p>
            <a:r>
              <a:rPr lang="sr-Latn-RS" sz="3200" b="1" dirty="0" smtClean="0">
                <a:latin typeface="Calibri" pitchFamily="34" charset="0"/>
              </a:rPr>
              <a:t>  </a:t>
            </a:r>
            <a:endParaRPr lang="en-GB" sz="3200" b="1" dirty="0" smtClean="0">
              <a:latin typeface="Calibri" pitchFamily="34" charset="0"/>
            </a:endParaRPr>
          </a:p>
          <a:p>
            <a:r>
              <a:rPr lang="en-GB" sz="3200" b="1" dirty="0" smtClean="0">
                <a:latin typeface="Calibri" pitchFamily="34" charset="0"/>
              </a:rPr>
              <a:t>B)</a:t>
            </a:r>
            <a:r>
              <a:rPr lang="sr-Latn-RS" sz="3200" b="1" dirty="0" smtClean="0">
                <a:latin typeface="Calibri" pitchFamily="34" charset="0"/>
              </a:rPr>
              <a:t> </a:t>
            </a:r>
            <a:r>
              <a:rPr lang="en-GB" sz="3200" b="1" dirty="0" smtClean="0">
                <a:latin typeface="Calibri" pitchFamily="34" charset="0"/>
              </a:rPr>
              <a:t>AZERBAIJANIS</a:t>
            </a:r>
          </a:p>
          <a:p>
            <a:endParaRPr lang="en-GB" sz="3200" b="1" dirty="0" smtClean="0">
              <a:latin typeface="Calibri" pitchFamily="34" charset="0"/>
            </a:endParaRPr>
          </a:p>
          <a:p>
            <a:r>
              <a:rPr lang="sr-Latn-RS" sz="3200" b="1" dirty="0" smtClean="0">
                <a:latin typeface="Calibri" pitchFamily="34" charset="0"/>
              </a:rPr>
              <a:t>C</a:t>
            </a:r>
            <a:r>
              <a:rPr lang="sr-Latn-RS" sz="3200" b="1" dirty="0">
                <a:latin typeface="Calibri" pitchFamily="34" charset="0"/>
              </a:rPr>
              <a:t>) </a:t>
            </a:r>
            <a:r>
              <a:rPr lang="en-GB" sz="3200" b="1" dirty="0">
                <a:latin typeface="Calibri" pitchFamily="34" charset="0"/>
              </a:rPr>
              <a:t>RUSSIANS</a:t>
            </a:r>
            <a:r>
              <a:rPr lang="sr-Latn-RS" sz="3200" b="1" dirty="0">
                <a:latin typeface="Calibri" pitchFamily="34" charset="0"/>
              </a:rPr>
              <a:t>   </a:t>
            </a:r>
            <a:endParaRPr lang="en-GB" sz="3200" b="1" dirty="0" smtClean="0">
              <a:latin typeface="Calibri" pitchFamily="34" charset="0"/>
            </a:endParaRPr>
          </a:p>
          <a:p>
            <a:endParaRPr lang="en-GB" sz="3200" b="1" dirty="0" smtClean="0">
              <a:latin typeface="Calibri" pitchFamily="34" charset="0"/>
            </a:endParaRPr>
          </a:p>
          <a:p>
            <a:r>
              <a:rPr lang="sr-Latn-RS" sz="3200" b="1" dirty="0" smtClean="0">
                <a:latin typeface="Calibri" pitchFamily="34" charset="0"/>
              </a:rPr>
              <a:t>D</a:t>
            </a:r>
            <a:r>
              <a:rPr lang="sr-Latn-RS" sz="3200" b="1" dirty="0">
                <a:latin typeface="Calibri" pitchFamily="34" charset="0"/>
              </a:rPr>
              <a:t>) TURKS</a:t>
            </a:r>
            <a:endParaRPr lang="en-GB" sz="32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548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4" r="10392"/>
          <a:stretch/>
        </p:blipFill>
        <p:spPr bwMode="auto">
          <a:xfrm>
            <a:off x="8467" y="0"/>
            <a:ext cx="4183811" cy="686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8467" y="3495674"/>
            <a:ext cx="905933" cy="19145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990600" y="76200"/>
            <a:ext cx="2133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4187796" y="498"/>
            <a:ext cx="5105400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b="1" dirty="0" smtClean="0">
                <a:latin typeface="+mn-lt"/>
                <a:cs typeface="+mn-cs"/>
              </a:rPr>
              <a:t>3) </a:t>
            </a:r>
            <a:r>
              <a:rPr lang="sr-Latn-RS" sz="3600" b="1" dirty="0" smtClean="0">
                <a:latin typeface="+mn-lt"/>
                <a:cs typeface="+mn-cs"/>
              </a:rPr>
              <a:t>The map of Peru</a:t>
            </a:r>
            <a:r>
              <a:rPr lang="en-GB" sz="3600" b="1" dirty="0" smtClean="0">
                <a:latin typeface="+mn-lt"/>
                <a:cs typeface="+mn-cs"/>
              </a:rPr>
              <a:t> </a:t>
            </a:r>
            <a:r>
              <a:rPr lang="sr-Latn-RS" sz="3600" b="1" dirty="0" smtClean="0">
                <a:latin typeface="+mn-lt"/>
                <a:cs typeface="+mn-cs"/>
              </a:rPr>
              <a:t>shows </a:t>
            </a:r>
            <a:r>
              <a:rPr lang="en-US" sz="3600" b="1" dirty="0" smtClean="0">
                <a:latin typeface="+mn-lt"/>
                <a:cs typeface="+mn-cs"/>
              </a:rPr>
              <a:t>the</a:t>
            </a:r>
            <a:r>
              <a:rPr lang="en-GB" sz="3600" b="1" dirty="0" smtClean="0">
                <a:latin typeface="+mn-lt"/>
                <a:cs typeface="+mn-cs"/>
              </a:rPr>
              <a:t> </a:t>
            </a:r>
            <a:r>
              <a:rPr lang="sr-Latn-RS" sz="3600" b="1" dirty="0" smtClean="0">
                <a:latin typeface="+mn-lt"/>
                <a:cs typeface="+mn-cs"/>
              </a:rPr>
              <a:t>territorial distribution of one </a:t>
            </a:r>
            <a:r>
              <a:rPr lang="en-GB" sz="3600" b="1" dirty="0" smtClean="0">
                <a:latin typeface="+mn-lt"/>
                <a:cs typeface="+mn-cs"/>
              </a:rPr>
              <a:t>indigenous </a:t>
            </a:r>
            <a:r>
              <a:rPr lang="sr-Latn-RS" sz="3600" b="1" dirty="0" smtClean="0">
                <a:latin typeface="+mn-lt"/>
                <a:cs typeface="+mn-cs"/>
              </a:rPr>
              <a:t>language</a:t>
            </a:r>
            <a:r>
              <a:rPr lang="en-GB" sz="3200" b="1" dirty="0" smtClean="0">
                <a:latin typeface="+mn-lt"/>
                <a:cs typeface="+mn-cs"/>
              </a:rPr>
              <a:t>:</a:t>
            </a:r>
            <a:endParaRPr lang="sr-Latn-RS" sz="3200" b="1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sr-Latn-RS" sz="3200" b="1" dirty="0">
              <a:latin typeface="+mn-lt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lphaUcParenR"/>
              <a:defRPr/>
            </a:pPr>
            <a:r>
              <a:rPr lang="sr-Latn-RS" sz="3200" b="1" dirty="0">
                <a:latin typeface="+mn-lt"/>
                <a:cs typeface="+mn-cs"/>
              </a:rPr>
              <a:t>QUECHUA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lphaUcParenR"/>
              <a:defRPr/>
            </a:pPr>
            <a:endParaRPr lang="sr-Latn-RS" sz="3200" b="1" dirty="0">
              <a:latin typeface="+mn-lt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lphaUcParenR"/>
              <a:defRPr/>
            </a:pPr>
            <a:r>
              <a:rPr lang="sr-Latn-RS" sz="3200" b="1" dirty="0" smtClean="0">
                <a:latin typeface="+mn-lt"/>
                <a:cs typeface="+mn-cs"/>
              </a:rPr>
              <a:t>AYMARA</a:t>
            </a:r>
            <a:endParaRPr lang="sr-Latn-RS" sz="3200" b="1" dirty="0">
              <a:latin typeface="+mn-lt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lphaUcParenR"/>
              <a:defRPr/>
            </a:pPr>
            <a:endParaRPr lang="sr-Latn-RS" sz="3200" b="1" dirty="0">
              <a:latin typeface="+mn-lt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lphaUcParenR"/>
              <a:defRPr/>
            </a:pPr>
            <a:r>
              <a:rPr lang="sr-Latn-RS" sz="3200" b="1" dirty="0">
                <a:latin typeface="+mn-lt"/>
                <a:cs typeface="+mn-cs"/>
              </a:rPr>
              <a:t>GUARANI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lphaUcParenR"/>
              <a:defRPr/>
            </a:pPr>
            <a:endParaRPr lang="sr-Latn-RS" sz="3200" b="1" dirty="0">
              <a:latin typeface="+mn-lt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lphaUcParenR"/>
              <a:defRPr/>
            </a:pPr>
            <a:r>
              <a:rPr lang="sr-Latn-RS" sz="3200" b="1" dirty="0">
                <a:latin typeface="+mn-lt"/>
                <a:cs typeface="+mn-cs"/>
              </a:rPr>
              <a:t>TUPI  </a:t>
            </a:r>
            <a:endParaRPr lang="en-GB" sz="3200" b="1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330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08575" y="4114800"/>
            <a:ext cx="3911600" cy="26590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5" name="Picture 2" descr="E:\Fax\Doktorske studije\Centar za talente\Regionalno 2019 MMT\Suburbia_by_David_Shankbon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114800"/>
            <a:ext cx="3671888" cy="269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 descr="E:\Fax\Doktorske studije\Centar za talente\NGO 2019\The-favela-tour-of-Rio-de-Janeri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575" y="1143000"/>
            <a:ext cx="39116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 descr="E:\Fax\Doktorske studije\Centar za talente\NGO 2019\port-of-antwerp-antwerp-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3" y="1143000"/>
            <a:ext cx="3686175" cy="286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8" name="TextBox 7"/>
          <p:cNvSpPr txBox="1">
            <a:spLocks noChangeArrowheads="1"/>
          </p:cNvSpPr>
          <p:nvPr/>
        </p:nvSpPr>
        <p:spPr bwMode="auto">
          <a:xfrm>
            <a:off x="4079839" y="1143000"/>
            <a:ext cx="433132" cy="58477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GB" altLang="en-US" b="1" dirty="0"/>
              <a:t>A</a:t>
            </a:r>
          </a:p>
        </p:txBody>
      </p:sp>
      <p:sp>
        <p:nvSpPr>
          <p:cNvPr id="3079" name="TextBox 8"/>
          <p:cNvSpPr txBox="1">
            <a:spLocks noChangeArrowheads="1"/>
          </p:cNvSpPr>
          <p:nvPr/>
        </p:nvSpPr>
        <p:spPr bwMode="auto">
          <a:xfrm>
            <a:off x="5108575" y="1112142"/>
            <a:ext cx="415498" cy="58477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GB" altLang="en-US" b="1" dirty="0"/>
              <a:t>B</a:t>
            </a:r>
          </a:p>
        </p:txBody>
      </p:sp>
      <p:sp>
        <p:nvSpPr>
          <p:cNvPr id="3080" name="TextBox 9"/>
          <p:cNvSpPr txBox="1">
            <a:spLocks noChangeArrowheads="1"/>
          </p:cNvSpPr>
          <p:nvPr/>
        </p:nvSpPr>
        <p:spPr bwMode="auto">
          <a:xfrm>
            <a:off x="4110297" y="4080932"/>
            <a:ext cx="402674" cy="58477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GB" altLang="en-US" b="1" dirty="0"/>
              <a:t>C</a:t>
            </a:r>
          </a:p>
        </p:txBody>
      </p:sp>
      <p:sp>
        <p:nvSpPr>
          <p:cNvPr id="3081" name="TextBox 10"/>
          <p:cNvSpPr txBox="1">
            <a:spLocks noChangeArrowheads="1"/>
          </p:cNvSpPr>
          <p:nvPr/>
        </p:nvSpPr>
        <p:spPr bwMode="auto">
          <a:xfrm>
            <a:off x="5094949" y="4080933"/>
            <a:ext cx="442750" cy="58477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GB" altLang="en-US" b="1" dirty="0"/>
              <a:t>D</a:t>
            </a:r>
          </a:p>
        </p:txBody>
      </p:sp>
      <p:sp>
        <p:nvSpPr>
          <p:cNvPr id="3082" name="TextBox 4"/>
          <p:cNvSpPr txBox="1">
            <a:spLocks noChangeArrowheads="1"/>
          </p:cNvSpPr>
          <p:nvPr/>
        </p:nvSpPr>
        <p:spPr bwMode="auto">
          <a:xfrm>
            <a:off x="0" y="0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b="1" dirty="0" smtClean="0"/>
              <a:t>4) </a:t>
            </a:r>
            <a:r>
              <a:rPr lang="en-US" altLang="en-US" sz="3600" b="1" dirty="0" smtClean="0"/>
              <a:t>Which one of the following pictures shows gentrification</a:t>
            </a:r>
            <a:r>
              <a:rPr lang="en-US" altLang="en-US" b="1" dirty="0" smtClean="0"/>
              <a:t>?</a:t>
            </a:r>
            <a:endParaRPr lang="en-GB" altLang="en-US" b="1" dirty="0"/>
          </a:p>
        </p:txBody>
      </p:sp>
    </p:spTree>
    <p:extLst>
      <p:ext uri="{BB962C8B-B14F-4D97-AF65-F5344CB8AC3E}">
        <p14:creationId xmlns:p14="http://schemas.microsoft.com/office/powerpoint/2010/main" val="3810936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4800600"/>
            <a:ext cx="1484313" cy="98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800600"/>
            <a:ext cx="1484313" cy="9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07" b="18573"/>
          <a:stretch/>
        </p:blipFill>
        <p:spPr bwMode="auto">
          <a:xfrm>
            <a:off x="0" y="0"/>
            <a:ext cx="9144000" cy="305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0656" y="4743450"/>
            <a:ext cx="20574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975" y="4765676"/>
            <a:ext cx="1484313" cy="9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7" name="TextBox 11"/>
          <p:cNvSpPr txBox="1">
            <a:spLocks noChangeArrowheads="1"/>
          </p:cNvSpPr>
          <p:nvPr/>
        </p:nvSpPr>
        <p:spPr bwMode="auto">
          <a:xfrm>
            <a:off x="25400" y="4910792"/>
            <a:ext cx="609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3600" b="1" dirty="0">
                <a:latin typeface="Calibri" pitchFamily="34" charset="0"/>
              </a:rPr>
              <a:t>A)</a:t>
            </a:r>
          </a:p>
        </p:txBody>
      </p:sp>
      <p:sp>
        <p:nvSpPr>
          <p:cNvPr id="5128" name="TextBox 12"/>
          <p:cNvSpPr txBox="1">
            <a:spLocks noChangeArrowheads="1"/>
          </p:cNvSpPr>
          <p:nvPr/>
        </p:nvSpPr>
        <p:spPr bwMode="auto">
          <a:xfrm>
            <a:off x="4546600" y="4910792"/>
            <a:ext cx="5873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3600" b="1" dirty="0">
                <a:latin typeface="Calibri" pitchFamily="34" charset="0"/>
              </a:rPr>
              <a:t>B)</a:t>
            </a:r>
          </a:p>
        </p:txBody>
      </p:sp>
      <p:sp>
        <p:nvSpPr>
          <p:cNvPr id="5129" name="TextBox 13"/>
          <p:cNvSpPr txBox="1">
            <a:spLocks noChangeArrowheads="1"/>
          </p:cNvSpPr>
          <p:nvPr/>
        </p:nvSpPr>
        <p:spPr bwMode="auto">
          <a:xfrm>
            <a:off x="65088" y="6000750"/>
            <a:ext cx="52863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3200" b="1" dirty="0">
                <a:latin typeface="Calibri" pitchFamily="34" charset="0"/>
              </a:rPr>
              <a:t>C)</a:t>
            </a:r>
          </a:p>
        </p:txBody>
      </p:sp>
      <p:pic>
        <p:nvPicPr>
          <p:cNvPr id="5130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2825" y="5905759"/>
            <a:ext cx="1563688" cy="96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1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0" y="5867677"/>
            <a:ext cx="1484313" cy="9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2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975" y="5868988"/>
            <a:ext cx="1484313" cy="9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3" name="Picture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5905759"/>
            <a:ext cx="1450975" cy="96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4" name="TextBox 18"/>
          <p:cNvSpPr txBox="1">
            <a:spLocks noChangeArrowheads="1"/>
          </p:cNvSpPr>
          <p:nvPr/>
        </p:nvSpPr>
        <p:spPr bwMode="auto">
          <a:xfrm>
            <a:off x="4546600" y="5959475"/>
            <a:ext cx="6207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3600" b="1" dirty="0">
                <a:latin typeface="Calibri" pitchFamily="34" charset="0"/>
              </a:rPr>
              <a:t>D)</a:t>
            </a:r>
          </a:p>
        </p:txBody>
      </p:sp>
      <p:sp>
        <p:nvSpPr>
          <p:cNvPr id="5135" name="TextBox 19"/>
          <p:cNvSpPr txBox="1">
            <a:spLocks noChangeArrowheads="1"/>
          </p:cNvSpPr>
          <p:nvPr/>
        </p:nvSpPr>
        <p:spPr bwMode="auto">
          <a:xfrm>
            <a:off x="-56707" y="2971800"/>
            <a:ext cx="9257414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3000" b="1" dirty="0" smtClean="0">
                <a:latin typeface="Calibri" pitchFamily="34" charset="0"/>
              </a:rPr>
              <a:t>5) The people </a:t>
            </a:r>
            <a:r>
              <a:rPr lang="sr-Latn-RS" sz="3000" b="1" dirty="0" smtClean="0">
                <a:latin typeface="Calibri" pitchFamily="34" charset="0"/>
              </a:rPr>
              <a:t>in</a:t>
            </a:r>
            <a:r>
              <a:rPr lang="en-GB" sz="3000" b="1" dirty="0" smtClean="0">
                <a:latin typeface="Calibri" pitchFamily="34" charset="0"/>
              </a:rPr>
              <a:t> the picture are performing their traditional dance. </a:t>
            </a:r>
            <a:r>
              <a:rPr lang="sr-Latn-RS" sz="3000" b="1" dirty="0" smtClean="0">
                <a:latin typeface="Calibri" pitchFamily="34" charset="0"/>
              </a:rPr>
              <a:t>T</a:t>
            </a:r>
            <a:r>
              <a:rPr lang="en-GB" sz="3000" b="1" dirty="0" smtClean="0">
                <a:latin typeface="Calibri" pitchFamily="34" charset="0"/>
              </a:rPr>
              <a:t>hey belong to the Nilotic ethnic group, and they are mostly settled in which of the two following countries: </a:t>
            </a:r>
            <a:endParaRPr lang="en-GB" sz="30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2279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TextBox 7"/>
          <p:cNvSpPr txBox="1">
            <a:spLocks noChangeArrowheads="1"/>
          </p:cNvSpPr>
          <p:nvPr/>
        </p:nvSpPr>
        <p:spPr bwMode="auto">
          <a:xfrm>
            <a:off x="3857625" y="3271838"/>
            <a:ext cx="4175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sr-Latn-RS" b="1">
                <a:latin typeface="Calibri" pitchFamily="34" charset="0"/>
              </a:rPr>
              <a:t>32</a:t>
            </a:r>
            <a:endParaRPr lang="en-GB" b="1" dirty="0">
              <a:latin typeface="Calibri" pitchFamily="34" charset="0"/>
            </a:endParaRPr>
          </a:p>
        </p:txBody>
      </p:sp>
      <p:sp>
        <p:nvSpPr>
          <p:cNvPr id="6153" name="TextBox 19"/>
          <p:cNvSpPr txBox="1">
            <a:spLocks noChangeArrowheads="1"/>
          </p:cNvSpPr>
          <p:nvPr/>
        </p:nvSpPr>
        <p:spPr bwMode="auto">
          <a:xfrm>
            <a:off x="2938463" y="2336800"/>
            <a:ext cx="4191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sr-Latn-RS" b="1" dirty="0">
                <a:latin typeface="Calibri" pitchFamily="34" charset="0"/>
              </a:rPr>
              <a:t>75</a:t>
            </a:r>
            <a:endParaRPr lang="en-GB" b="1" dirty="0">
              <a:latin typeface="Calibri" pitchFamily="34" charset="0"/>
            </a:endParaRPr>
          </a:p>
        </p:txBody>
      </p:sp>
      <p:sp>
        <p:nvSpPr>
          <p:cNvPr id="6156" name="TextBox 22"/>
          <p:cNvSpPr txBox="1">
            <a:spLocks noChangeArrowheads="1"/>
          </p:cNvSpPr>
          <p:nvPr/>
        </p:nvSpPr>
        <p:spPr bwMode="auto">
          <a:xfrm>
            <a:off x="2967038" y="3590925"/>
            <a:ext cx="4191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sr-Latn-RS" b="1">
                <a:latin typeface="Calibri" pitchFamily="34" charset="0"/>
              </a:rPr>
              <a:t>90</a:t>
            </a:r>
            <a:endParaRPr lang="en-GB" b="1" dirty="0">
              <a:latin typeface="Calibri" pitchFamily="34" charset="0"/>
            </a:endParaRPr>
          </a:p>
        </p:txBody>
      </p:sp>
      <p:sp>
        <p:nvSpPr>
          <p:cNvPr id="6157" name="TextBox 23"/>
          <p:cNvSpPr txBox="1">
            <a:spLocks noChangeArrowheads="1"/>
          </p:cNvSpPr>
          <p:nvPr/>
        </p:nvSpPr>
        <p:spPr bwMode="auto">
          <a:xfrm>
            <a:off x="3357563" y="2936875"/>
            <a:ext cx="4191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sr-Latn-RS" b="1">
                <a:latin typeface="Calibri" pitchFamily="34" charset="0"/>
              </a:rPr>
              <a:t>70</a:t>
            </a:r>
            <a:endParaRPr lang="en-GB" b="1" dirty="0">
              <a:latin typeface="Calibri" pitchFamily="34" charset="0"/>
            </a:endParaRPr>
          </a:p>
        </p:txBody>
      </p:sp>
      <p:sp>
        <p:nvSpPr>
          <p:cNvPr id="6158" name="TextBox 24"/>
          <p:cNvSpPr txBox="1">
            <a:spLocks noChangeArrowheads="1"/>
          </p:cNvSpPr>
          <p:nvPr/>
        </p:nvSpPr>
        <p:spPr bwMode="auto">
          <a:xfrm>
            <a:off x="2547938" y="3146425"/>
            <a:ext cx="4191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sr-Latn-RS" b="1">
                <a:latin typeface="Calibri" pitchFamily="34" charset="0"/>
              </a:rPr>
              <a:t>27</a:t>
            </a:r>
            <a:endParaRPr lang="en-GB" b="1" dirty="0">
              <a:latin typeface="Calibri" pitchFamily="34" charset="0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2859088" y="3306763"/>
            <a:ext cx="214312" cy="2381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5"/>
          <p:cNvSpPr txBox="1">
            <a:spLocks noChangeArrowheads="1"/>
          </p:cNvSpPr>
          <p:nvPr/>
        </p:nvSpPr>
        <p:spPr bwMode="auto">
          <a:xfrm>
            <a:off x="2300288" y="2188369"/>
            <a:ext cx="4175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sr-Latn-RS" b="1" dirty="0">
                <a:latin typeface="Calibri" pitchFamily="34" charset="0"/>
              </a:rPr>
              <a:t>15</a:t>
            </a:r>
            <a:endParaRPr lang="en-GB" b="1" dirty="0">
              <a:latin typeface="Calibri" pitchFamily="34" charset="0"/>
            </a:endParaRPr>
          </a:p>
        </p:txBody>
      </p:sp>
      <p:sp>
        <p:nvSpPr>
          <p:cNvPr id="20" name="TextBox 6"/>
          <p:cNvSpPr txBox="1">
            <a:spLocks noChangeArrowheads="1"/>
          </p:cNvSpPr>
          <p:nvPr/>
        </p:nvSpPr>
        <p:spPr bwMode="auto">
          <a:xfrm>
            <a:off x="3135313" y="3307557"/>
            <a:ext cx="4191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sr-Latn-RS" b="1">
                <a:latin typeface="Calibri" pitchFamily="34" charset="0"/>
              </a:rPr>
              <a:t>10</a:t>
            </a:r>
            <a:endParaRPr lang="en-GB" b="1" dirty="0">
              <a:latin typeface="Calibri" pitchFamily="34" charset="0"/>
            </a:endParaRPr>
          </a:p>
        </p:txBody>
      </p:sp>
      <p:sp>
        <p:nvSpPr>
          <p:cNvPr id="21" name="TextBox 7"/>
          <p:cNvSpPr txBox="1">
            <a:spLocks noChangeArrowheads="1"/>
          </p:cNvSpPr>
          <p:nvPr/>
        </p:nvSpPr>
        <p:spPr bwMode="auto">
          <a:xfrm>
            <a:off x="1822450" y="3307557"/>
            <a:ext cx="4175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sr-Latn-RS" b="1">
                <a:latin typeface="Calibri" pitchFamily="34" charset="0"/>
              </a:rPr>
              <a:t>32</a:t>
            </a:r>
            <a:endParaRPr lang="en-GB" b="1" dirty="0">
              <a:latin typeface="Calibri" pitchFamily="34" charset="0"/>
            </a:endParaRPr>
          </a:p>
        </p:txBody>
      </p:sp>
      <p:sp>
        <p:nvSpPr>
          <p:cNvPr id="22" name="TextBox 8"/>
          <p:cNvSpPr txBox="1">
            <a:spLocks noChangeArrowheads="1"/>
          </p:cNvSpPr>
          <p:nvPr/>
        </p:nvSpPr>
        <p:spPr bwMode="auto">
          <a:xfrm>
            <a:off x="2716213" y="3994944"/>
            <a:ext cx="4191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sr-Latn-RS" b="1">
                <a:latin typeface="Calibri" pitchFamily="34" charset="0"/>
              </a:rPr>
              <a:t>30</a:t>
            </a:r>
            <a:endParaRPr lang="en-GB" b="1" dirty="0">
              <a:latin typeface="Calibri" pitchFamily="34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2941638" y="4250532"/>
            <a:ext cx="76200" cy="228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18"/>
          <p:cNvSpPr txBox="1">
            <a:spLocks noChangeArrowheads="1"/>
          </p:cNvSpPr>
          <p:nvPr/>
        </p:nvSpPr>
        <p:spPr bwMode="auto">
          <a:xfrm>
            <a:off x="2449513" y="5925344"/>
            <a:ext cx="4191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sr-Latn-RS" b="1" dirty="0">
                <a:latin typeface="Calibri" pitchFamily="34" charset="0"/>
              </a:rPr>
              <a:t>56</a:t>
            </a:r>
            <a:endParaRPr lang="en-GB" b="1" dirty="0">
              <a:latin typeface="Calibri" pitchFamily="34" charset="0"/>
            </a:endParaRPr>
          </a:p>
        </p:txBody>
      </p:sp>
      <p:sp>
        <p:nvSpPr>
          <p:cNvPr id="25" name="TextBox 19"/>
          <p:cNvSpPr txBox="1">
            <a:spLocks noChangeArrowheads="1"/>
          </p:cNvSpPr>
          <p:nvPr/>
        </p:nvSpPr>
        <p:spPr bwMode="auto">
          <a:xfrm>
            <a:off x="903288" y="2372519"/>
            <a:ext cx="4191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sr-Latn-RS" b="1">
                <a:latin typeface="Calibri" pitchFamily="34" charset="0"/>
              </a:rPr>
              <a:t>75</a:t>
            </a:r>
            <a:endParaRPr lang="en-GB" b="1" dirty="0">
              <a:latin typeface="Calibri" pitchFamily="34" charset="0"/>
            </a:endParaRPr>
          </a:p>
        </p:txBody>
      </p:sp>
      <p:sp>
        <p:nvSpPr>
          <p:cNvPr id="27" name="TextBox 20"/>
          <p:cNvSpPr txBox="1">
            <a:spLocks noChangeArrowheads="1"/>
          </p:cNvSpPr>
          <p:nvPr/>
        </p:nvSpPr>
        <p:spPr bwMode="auto">
          <a:xfrm>
            <a:off x="2032000" y="4629944"/>
            <a:ext cx="4175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sr-Latn-RS" b="1">
                <a:latin typeface="Calibri" pitchFamily="34" charset="0"/>
              </a:rPr>
              <a:t>80</a:t>
            </a:r>
            <a:endParaRPr lang="en-GB" b="1" dirty="0">
              <a:latin typeface="Calibri" pitchFamily="34" charset="0"/>
            </a:endParaRPr>
          </a:p>
        </p:txBody>
      </p:sp>
      <p:sp>
        <p:nvSpPr>
          <p:cNvPr id="28" name="TextBox 21"/>
          <p:cNvSpPr txBox="1">
            <a:spLocks noChangeArrowheads="1"/>
          </p:cNvSpPr>
          <p:nvPr/>
        </p:nvSpPr>
        <p:spPr bwMode="auto">
          <a:xfrm>
            <a:off x="3375025" y="4683919"/>
            <a:ext cx="4191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sr-Latn-RS" b="1">
                <a:latin typeface="Calibri" pitchFamily="34" charset="0"/>
              </a:rPr>
              <a:t>85</a:t>
            </a:r>
            <a:endParaRPr lang="en-GB" b="1" dirty="0">
              <a:latin typeface="Calibri" pitchFamily="34" charset="0"/>
            </a:endParaRPr>
          </a:p>
        </p:txBody>
      </p:sp>
      <p:sp>
        <p:nvSpPr>
          <p:cNvPr id="29" name="TextBox 22"/>
          <p:cNvSpPr txBox="1">
            <a:spLocks noChangeArrowheads="1"/>
          </p:cNvSpPr>
          <p:nvPr/>
        </p:nvSpPr>
        <p:spPr bwMode="auto">
          <a:xfrm>
            <a:off x="931863" y="3626644"/>
            <a:ext cx="4191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sr-Latn-RS" b="1">
                <a:latin typeface="Calibri" pitchFamily="34" charset="0"/>
              </a:rPr>
              <a:t>90</a:t>
            </a:r>
            <a:endParaRPr lang="en-GB" b="1" dirty="0">
              <a:latin typeface="Calibri" pitchFamily="34" charset="0"/>
            </a:endParaRPr>
          </a:p>
        </p:txBody>
      </p:sp>
      <p:sp>
        <p:nvSpPr>
          <p:cNvPr id="30" name="TextBox 23"/>
          <p:cNvSpPr txBox="1">
            <a:spLocks noChangeArrowheads="1"/>
          </p:cNvSpPr>
          <p:nvPr/>
        </p:nvSpPr>
        <p:spPr bwMode="auto">
          <a:xfrm>
            <a:off x="1322388" y="2972594"/>
            <a:ext cx="4191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sr-Latn-RS" b="1">
                <a:latin typeface="Calibri" pitchFamily="34" charset="0"/>
              </a:rPr>
              <a:t>70</a:t>
            </a:r>
            <a:endParaRPr lang="en-GB" b="1" dirty="0">
              <a:latin typeface="Calibri" pitchFamily="34" charset="0"/>
            </a:endParaRPr>
          </a:p>
        </p:txBody>
      </p:sp>
      <p:sp>
        <p:nvSpPr>
          <p:cNvPr id="31" name="TextBox 24"/>
          <p:cNvSpPr txBox="1">
            <a:spLocks noChangeArrowheads="1"/>
          </p:cNvSpPr>
          <p:nvPr/>
        </p:nvSpPr>
        <p:spPr bwMode="auto">
          <a:xfrm>
            <a:off x="512763" y="3182144"/>
            <a:ext cx="4191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sr-Latn-RS" b="1">
                <a:latin typeface="Calibri" pitchFamily="34" charset="0"/>
              </a:rPr>
              <a:t>27</a:t>
            </a:r>
            <a:endParaRPr lang="en-GB" b="1" dirty="0">
              <a:latin typeface="Calibri" pitchFamily="34" charset="0"/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 flipV="1">
            <a:off x="823913" y="3342482"/>
            <a:ext cx="214312" cy="2381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28"/>
          <p:cNvSpPr txBox="1">
            <a:spLocks noChangeArrowheads="1"/>
          </p:cNvSpPr>
          <p:nvPr/>
        </p:nvSpPr>
        <p:spPr bwMode="auto">
          <a:xfrm>
            <a:off x="3705225" y="5087144"/>
            <a:ext cx="4191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sr-Latn-RS" b="1">
                <a:latin typeface="Calibri" pitchFamily="34" charset="0"/>
              </a:rPr>
              <a:t>25</a:t>
            </a:r>
            <a:endParaRPr lang="en-GB" b="1" dirty="0">
              <a:latin typeface="Calibri" pitchFamily="34" charset="0"/>
            </a:endParaRPr>
          </a:p>
        </p:txBody>
      </p:sp>
      <p:sp>
        <p:nvSpPr>
          <p:cNvPr id="34" name="TextBox 29"/>
          <p:cNvSpPr txBox="1">
            <a:spLocks noChangeArrowheads="1"/>
          </p:cNvSpPr>
          <p:nvPr/>
        </p:nvSpPr>
        <p:spPr bwMode="auto">
          <a:xfrm>
            <a:off x="-38893" y="-113487"/>
            <a:ext cx="91440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3200" b="1" dirty="0" smtClean="0">
                <a:latin typeface="Calibri" pitchFamily="34" charset="0"/>
              </a:rPr>
              <a:t>6) </a:t>
            </a:r>
            <a:r>
              <a:rPr lang="sr-Latn-RS" sz="3200" b="1" dirty="0" smtClean="0">
                <a:latin typeface="Calibri" pitchFamily="34" charset="0"/>
              </a:rPr>
              <a:t>T</a:t>
            </a:r>
            <a:r>
              <a:rPr lang="en-GB" sz="3200" b="1" dirty="0" smtClean="0">
                <a:latin typeface="Calibri" pitchFamily="34" charset="0"/>
              </a:rPr>
              <a:t>he numbers on the map of southwest Asia  represent:</a:t>
            </a:r>
            <a:endParaRPr lang="en-GB" sz="3200" b="1" dirty="0">
              <a:latin typeface="Calibri" pitchFamily="34" charset="0"/>
            </a:endParaRPr>
          </a:p>
          <a:p>
            <a:pPr eaLnBrk="1" hangingPunct="1"/>
            <a:endParaRPr lang="en-GB" sz="3200" b="1" dirty="0">
              <a:latin typeface="Calibri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47608" y="3557004"/>
            <a:ext cx="514879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b="1" dirty="0" smtClean="0">
                <a:latin typeface="Calibri" pitchFamily="34" charset="0"/>
              </a:rPr>
              <a:t>C) THE  </a:t>
            </a:r>
            <a:r>
              <a:rPr lang="en-GB" sz="3000" b="1" dirty="0">
                <a:latin typeface="Calibri" pitchFamily="34" charset="0"/>
              </a:rPr>
              <a:t>PERCENTAGE OF SHII ISLAM </a:t>
            </a:r>
            <a:r>
              <a:rPr lang="en-GB" sz="3000" b="1" dirty="0" smtClean="0">
                <a:latin typeface="Calibri" pitchFamily="34" charset="0"/>
              </a:rPr>
              <a:t>MEMBERS </a:t>
            </a:r>
            <a:r>
              <a:rPr lang="en-GB" sz="3000" b="1" dirty="0">
                <a:latin typeface="Calibri" pitchFamily="34" charset="0"/>
              </a:rPr>
              <a:t>IN RELIGION </a:t>
            </a:r>
            <a:r>
              <a:rPr lang="en-GB" sz="3000" b="1" dirty="0" smtClean="0">
                <a:latin typeface="Calibri" pitchFamily="34" charset="0"/>
              </a:rPr>
              <a:t>STRUCTURE</a:t>
            </a:r>
          </a:p>
          <a:p>
            <a:endParaRPr lang="en-GB" sz="3000" b="1" dirty="0" smtClean="0">
              <a:latin typeface="Calibri" pitchFamily="34" charset="0"/>
            </a:endParaRPr>
          </a:p>
          <a:p>
            <a:r>
              <a:rPr lang="en-GB" sz="3000" b="1" dirty="0" smtClean="0">
                <a:latin typeface="Calibri" pitchFamily="34" charset="0"/>
              </a:rPr>
              <a:t>D) THE </a:t>
            </a:r>
            <a:r>
              <a:rPr lang="en-GB" sz="3000" b="1" dirty="0">
                <a:latin typeface="Calibri" pitchFamily="34" charset="0"/>
              </a:rPr>
              <a:t>PERCENTAGE OF S</a:t>
            </a:r>
            <a:r>
              <a:rPr lang="sr-Latn-RS" sz="3000" b="1" dirty="0">
                <a:latin typeface="Calibri" pitchFamily="34" charset="0"/>
              </a:rPr>
              <a:t>UNNI </a:t>
            </a:r>
            <a:r>
              <a:rPr lang="en-GB" sz="3000" b="1" dirty="0">
                <a:latin typeface="Calibri" pitchFamily="34" charset="0"/>
              </a:rPr>
              <a:t>ISLAM </a:t>
            </a:r>
            <a:r>
              <a:rPr lang="en-GB" sz="3000" b="1" dirty="0" smtClean="0">
                <a:latin typeface="Calibri" pitchFamily="34" charset="0"/>
              </a:rPr>
              <a:t>MEMBERS </a:t>
            </a:r>
            <a:r>
              <a:rPr lang="en-GB" sz="3000" b="1" dirty="0">
                <a:latin typeface="Calibri" pitchFamily="34" charset="0"/>
              </a:rPr>
              <a:t>IN RELIGION </a:t>
            </a:r>
            <a:r>
              <a:rPr lang="en-GB" sz="3000" b="1" dirty="0" smtClean="0">
                <a:latin typeface="Calibri" pitchFamily="34" charset="0"/>
              </a:rPr>
              <a:t>STRUCTURE</a:t>
            </a:r>
            <a:endParaRPr lang="en-GB" sz="3000" dirty="0"/>
          </a:p>
        </p:txBody>
      </p:sp>
      <p:sp>
        <p:nvSpPr>
          <p:cNvPr id="57" name="TextBox 7"/>
          <p:cNvSpPr txBox="1">
            <a:spLocks noChangeArrowheads="1"/>
          </p:cNvSpPr>
          <p:nvPr/>
        </p:nvSpPr>
        <p:spPr bwMode="auto">
          <a:xfrm>
            <a:off x="3344862" y="3278822"/>
            <a:ext cx="4175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sr-Latn-RS" b="1">
                <a:latin typeface="Calibri" pitchFamily="34" charset="0"/>
              </a:rPr>
              <a:t>32</a:t>
            </a:r>
            <a:endParaRPr lang="en-GB" b="1">
              <a:latin typeface="Calibri" pitchFamily="34" charset="0"/>
            </a:endParaRPr>
          </a:p>
        </p:txBody>
      </p:sp>
      <p:sp>
        <p:nvSpPr>
          <p:cNvPr id="58" name="TextBox 19"/>
          <p:cNvSpPr txBox="1">
            <a:spLocks noChangeArrowheads="1"/>
          </p:cNvSpPr>
          <p:nvPr/>
        </p:nvSpPr>
        <p:spPr bwMode="auto">
          <a:xfrm>
            <a:off x="2425700" y="2343784"/>
            <a:ext cx="4191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sr-Latn-RS" b="1" dirty="0">
                <a:latin typeface="Calibri" pitchFamily="34" charset="0"/>
              </a:rPr>
              <a:t>75</a:t>
            </a:r>
            <a:endParaRPr lang="en-GB" b="1" dirty="0">
              <a:latin typeface="Calibri" pitchFamily="34" charset="0"/>
            </a:endParaRPr>
          </a:p>
        </p:txBody>
      </p:sp>
      <p:sp>
        <p:nvSpPr>
          <p:cNvPr id="59" name="TextBox 20"/>
          <p:cNvSpPr txBox="1">
            <a:spLocks noChangeArrowheads="1"/>
          </p:cNvSpPr>
          <p:nvPr/>
        </p:nvSpPr>
        <p:spPr bwMode="auto">
          <a:xfrm>
            <a:off x="3554412" y="4601209"/>
            <a:ext cx="4175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sr-Latn-RS" b="1">
                <a:latin typeface="Calibri" pitchFamily="34" charset="0"/>
              </a:rPr>
              <a:t>80</a:t>
            </a:r>
            <a:endParaRPr lang="en-GB" b="1">
              <a:latin typeface="Calibri" pitchFamily="34" charset="0"/>
            </a:endParaRPr>
          </a:p>
        </p:txBody>
      </p:sp>
      <p:sp>
        <p:nvSpPr>
          <p:cNvPr id="60" name="TextBox 22"/>
          <p:cNvSpPr txBox="1">
            <a:spLocks noChangeArrowheads="1"/>
          </p:cNvSpPr>
          <p:nvPr/>
        </p:nvSpPr>
        <p:spPr bwMode="auto">
          <a:xfrm>
            <a:off x="2454275" y="3597909"/>
            <a:ext cx="4191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sr-Latn-RS" b="1" dirty="0">
                <a:latin typeface="Calibri" pitchFamily="34" charset="0"/>
              </a:rPr>
              <a:t>90</a:t>
            </a:r>
            <a:endParaRPr lang="en-GB" b="1" dirty="0">
              <a:latin typeface="Calibri" pitchFamily="34" charset="0"/>
            </a:endParaRPr>
          </a:p>
        </p:txBody>
      </p:sp>
      <p:sp>
        <p:nvSpPr>
          <p:cNvPr id="61" name="TextBox 23"/>
          <p:cNvSpPr txBox="1">
            <a:spLocks noChangeArrowheads="1"/>
          </p:cNvSpPr>
          <p:nvPr/>
        </p:nvSpPr>
        <p:spPr bwMode="auto">
          <a:xfrm>
            <a:off x="2844800" y="2943859"/>
            <a:ext cx="4191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sr-Latn-RS" b="1">
                <a:latin typeface="Calibri" pitchFamily="34" charset="0"/>
              </a:rPr>
              <a:t>70</a:t>
            </a:r>
            <a:endParaRPr lang="en-GB" b="1">
              <a:latin typeface="Calibri" pitchFamily="34" charset="0"/>
            </a:endParaRPr>
          </a:p>
        </p:txBody>
      </p:sp>
      <p:sp>
        <p:nvSpPr>
          <p:cNvPr id="62" name="TextBox 24"/>
          <p:cNvSpPr txBox="1">
            <a:spLocks noChangeArrowheads="1"/>
          </p:cNvSpPr>
          <p:nvPr/>
        </p:nvSpPr>
        <p:spPr bwMode="auto">
          <a:xfrm>
            <a:off x="2035175" y="3153409"/>
            <a:ext cx="4191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sr-Latn-RS" b="1">
                <a:latin typeface="Calibri" pitchFamily="34" charset="0"/>
              </a:rPr>
              <a:t>27</a:t>
            </a:r>
            <a:endParaRPr lang="en-GB" b="1">
              <a:latin typeface="Calibri" pitchFamily="34" charset="0"/>
            </a:endParaRPr>
          </a:p>
        </p:txBody>
      </p:sp>
      <p:cxnSp>
        <p:nvCxnSpPr>
          <p:cNvPr id="63" name="Straight Arrow Connector 62"/>
          <p:cNvCxnSpPr/>
          <p:nvPr/>
        </p:nvCxnSpPr>
        <p:spPr>
          <a:xfrm flipV="1">
            <a:off x="2346325" y="3313747"/>
            <a:ext cx="214312" cy="2381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4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73" t="6046" r="5464"/>
          <a:stretch/>
        </p:blipFill>
        <p:spPr bwMode="auto">
          <a:xfrm>
            <a:off x="0" y="2019141"/>
            <a:ext cx="4181475" cy="486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" name="TextBox 5"/>
          <p:cNvSpPr txBox="1">
            <a:spLocks noChangeArrowheads="1"/>
          </p:cNvSpPr>
          <p:nvPr/>
        </p:nvSpPr>
        <p:spPr bwMode="auto">
          <a:xfrm>
            <a:off x="1749076" y="2141686"/>
            <a:ext cx="4956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sr-Latn-RS" sz="2400" b="1" dirty="0">
                <a:latin typeface="Calibri" pitchFamily="34" charset="0"/>
              </a:rPr>
              <a:t>15</a:t>
            </a:r>
            <a:endParaRPr lang="en-GB" sz="2400" b="1" dirty="0">
              <a:latin typeface="Calibri" pitchFamily="34" charset="0"/>
            </a:endParaRPr>
          </a:p>
        </p:txBody>
      </p:sp>
      <p:sp>
        <p:nvSpPr>
          <p:cNvPr id="66" name="TextBox 6"/>
          <p:cNvSpPr txBox="1">
            <a:spLocks noChangeArrowheads="1"/>
          </p:cNvSpPr>
          <p:nvPr/>
        </p:nvSpPr>
        <p:spPr bwMode="auto">
          <a:xfrm>
            <a:off x="2633482" y="3242077"/>
            <a:ext cx="4956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sr-Latn-RS" sz="2400" b="1" dirty="0">
                <a:latin typeface="Calibri" pitchFamily="34" charset="0"/>
              </a:rPr>
              <a:t>10</a:t>
            </a:r>
            <a:endParaRPr lang="en-GB" sz="2400" b="1" dirty="0">
              <a:latin typeface="Calibri" pitchFamily="34" charset="0"/>
            </a:endParaRPr>
          </a:p>
        </p:txBody>
      </p:sp>
      <p:sp>
        <p:nvSpPr>
          <p:cNvPr id="67" name="TextBox 7"/>
          <p:cNvSpPr txBox="1">
            <a:spLocks noChangeArrowheads="1"/>
          </p:cNvSpPr>
          <p:nvPr/>
        </p:nvSpPr>
        <p:spPr bwMode="auto">
          <a:xfrm>
            <a:off x="1309687" y="3314541"/>
            <a:ext cx="4956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sr-Latn-RS" sz="2400" b="1" dirty="0">
                <a:latin typeface="Calibri" pitchFamily="34" charset="0"/>
              </a:rPr>
              <a:t>32</a:t>
            </a:r>
            <a:endParaRPr lang="en-GB" b="1" dirty="0">
              <a:latin typeface="Calibri" pitchFamily="34" charset="0"/>
            </a:endParaRPr>
          </a:p>
        </p:txBody>
      </p:sp>
      <p:sp>
        <p:nvSpPr>
          <p:cNvPr id="68" name="TextBox 8"/>
          <p:cNvSpPr txBox="1">
            <a:spLocks noChangeArrowheads="1"/>
          </p:cNvSpPr>
          <p:nvPr/>
        </p:nvSpPr>
        <p:spPr bwMode="auto">
          <a:xfrm>
            <a:off x="2155825" y="3910151"/>
            <a:ext cx="4956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sr-Latn-RS" sz="2400" b="1" dirty="0">
                <a:latin typeface="Calibri" pitchFamily="34" charset="0"/>
              </a:rPr>
              <a:t>30</a:t>
            </a:r>
            <a:endParaRPr lang="en-GB" b="1" dirty="0">
              <a:latin typeface="Calibri" pitchFamily="34" charset="0"/>
            </a:endParaRPr>
          </a:p>
        </p:txBody>
      </p:sp>
      <p:cxnSp>
        <p:nvCxnSpPr>
          <p:cNvPr id="69" name="Straight Arrow Connector 68"/>
          <p:cNvCxnSpPr/>
          <p:nvPr/>
        </p:nvCxnSpPr>
        <p:spPr>
          <a:xfrm>
            <a:off x="2428875" y="4257516"/>
            <a:ext cx="76200" cy="2286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18"/>
          <p:cNvSpPr txBox="1">
            <a:spLocks noChangeArrowheads="1"/>
          </p:cNvSpPr>
          <p:nvPr/>
        </p:nvSpPr>
        <p:spPr bwMode="auto">
          <a:xfrm>
            <a:off x="1936750" y="5932328"/>
            <a:ext cx="4956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sr-Latn-RS" sz="2400" b="1" dirty="0">
                <a:latin typeface="Calibri" pitchFamily="34" charset="0"/>
              </a:rPr>
              <a:t>56</a:t>
            </a:r>
            <a:endParaRPr lang="en-GB" b="1" dirty="0">
              <a:latin typeface="Calibri" pitchFamily="34" charset="0"/>
            </a:endParaRPr>
          </a:p>
        </p:txBody>
      </p:sp>
      <p:sp>
        <p:nvSpPr>
          <p:cNvPr id="71" name="TextBox 19"/>
          <p:cNvSpPr txBox="1">
            <a:spLocks noChangeArrowheads="1"/>
          </p:cNvSpPr>
          <p:nvPr/>
        </p:nvSpPr>
        <p:spPr bwMode="auto">
          <a:xfrm>
            <a:off x="512763" y="2379503"/>
            <a:ext cx="4956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sr-Latn-RS" sz="2400" b="1">
                <a:latin typeface="Calibri" pitchFamily="34" charset="0"/>
              </a:rPr>
              <a:t>75</a:t>
            </a:r>
            <a:endParaRPr lang="en-GB" sz="2400" b="1">
              <a:latin typeface="Calibri" pitchFamily="34" charset="0"/>
            </a:endParaRPr>
          </a:p>
        </p:txBody>
      </p:sp>
      <p:sp>
        <p:nvSpPr>
          <p:cNvPr id="72" name="TextBox 20"/>
          <p:cNvSpPr txBox="1">
            <a:spLocks noChangeArrowheads="1"/>
          </p:cNvSpPr>
          <p:nvPr/>
        </p:nvSpPr>
        <p:spPr bwMode="auto">
          <a:xfrm>
            <a:off x="1519237" y="4636928"/>
            <a:ext cx="4956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sr-Latn-RS" sz="2400" b="1" dirty="0">
                <a:latin typeface="Calibri" pitchFamily="34" charset="0"/>
              </a:rPr>
              <a:t>80</a:t>
            </a:r>
            <a:endParaRPr lang="en-GB" b="1" dirty="0">
              <a:latin typeface="Calibri" pitchFamily="34" charset="0"/>
            </a:endParaRPr>
          </a:p>
        </p:txBody>
      </p:sp>
      <p:sp>
        <p:nvSpPr>
          <p:cNvPr id="73" name="TextBox 21"/>
          <p:cNvSpPr txBox="1">
            <a:spLocks noChangeArrowheads="1"/>
          </p:cNvSpPr>
          <p:nvPr/>
        </p:nvSpPr>
        <p:spPr bwMode="auto">
          <a:xfrm>
            <a:off x="2825575" y="4638030"/>
            <a:ext cx="4956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sr-Latn-RS" sz="2400" b="1" dirty="0">
                <a:latin typeface="Calibri" pitchFamily="34" charset="0"/>
              </a:rPr>
              <a:t>85</a:t>
            </a:r>
            <a:endParaRPr lang="en-GB" b="1" dirty="0">
              <a:latin typeface="Calibri" pitchFamily="34" charset="0"/>
            </a:endParaRPr>
          </a:p>
        </p:txBody>
      </p:sp>
      <p:sp>
        <p:nvSpPr>
          <p:cNvPr id="74" name="TextBox 22"/>
          <p:cNvSpPr txBox="1">
            <a:spLocks noChangeArrowheads="1"/>
          </p:cNvSpPr>
          <p:nvPr/>
        </p:nvSpPr>
        <p:spPr bwMode="auto">
          <a:xfrm>
            <a:off x="384968" y="3590925"/>
            <a:ext cx="4956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sr-Latn-RS" sz="2400" b="1" dirty="0">
                <a:latin typeface="Calibri" pitchFamily="34" charset="0"/>
              </a:rPr>
              <a:t>90</a:t>
            </a:r>
            <a:endParaRPr lang="en-GB" b="1" dirty="0">
              <a:latin typeface="Calibri" pitchFamily="34" charset="0"/>
            </a:endParaRPr>
          </a:p>
        </p:txBody>
      </p:sp>
      <p:sp>
        <p:nvSpPr>
          <p:cNvPr id="75" name="TextBox 23"/>
          <p:cNvSpPr txBox="1">
            <a:spLocks noChangeArrowheads="1"/>
          </p:cNvSpPr>
          <p:nvPr/>
        </p:nvSpPr>
        <p:spPr bwMode="auto">
          <a:xfrm>
            <a:off x="760587" y="2963439"/>
            <a:ext cx="4956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sr-Latn-RS" sz="2400" b="1" dirty="0">
                <a:latin typeface="Calibri" pitchFamily="34" charset="0"/>
              </a:rPr>
              <a:t>70</a:t>
            </a:r>
            <a:endParaRPr lang="en-GB" b="1" dirty="0">
              <a:latin typeface="Calibri" pitchFamily="34" charset="0"/>
            </a:endParaRPr>
          </a:p>
        </p:txBody>
      </p:sp>
      <p:sp>
        <p:nvSpPr>
          <p:cNvPr id="76" name="TextBox 24"/>
          <p:cNvSpPr txBox="1">
            <a:spLocks noChangeArrowheads="1"/>
          </p:cNvSpPr>
          <p:nvPr/>
        </p:nvSpPr>
        <p:spPr bwMode="auto">
          <a:xfrm>
            <a:off x="-43476" y="3136244"/>
            <a:ext cx="4956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sr-Latn-RS" sz="2400" b="1" dirty="0">
                <a:latin typeface="Calibri" pitchFamily="34" charset="0"/>
              </a:rPr>
              <a:t>27</a:t>
            </a:r>
            <a:endParaRPr lang="en-GB" sz="2400" b="1" dirty="0">
              <a:latin typeface="Calibri" pitchFamily="34" charset="0"/>
            </a:endParaRPr>
          </a:p>
        </p:txBody>
      </p:sp>
      <p:cxnSp>
        <p:nvCxnSpPr>
          <p:cNvPr id="77" name="Straight Arrow Connector 76"/>
          <p:cNvCxnSpPr/>
          <p:nvPr/>
        </p:nvCxnSpPr>
        <p:spPr>
          <a:xfrm flipV="1">
            <a:off x="311150" y="3349466"/>
            <a:ext cx="214312" cy="2381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28"/>
          <p:cNvSpPr txBox="1">
            <a:spLocks noChangeArrowheads="1"/>
          </p:cNvSpPr>
          <p:nvPr/>
        </p:nvSpPr>
        <p:spPr bwMode="auto">
          <a:xfrm>
            <a:off x="3138313" y="5040461"/>
            <a:ext cx="4956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sr-Latn-RS" sz="2400" b="1" dirty="0">
                <a:latin typeface="Calibri" pitchFamily="34" charset="0"/>
              </a:rPr>
              <a:t>25</a:t>
            </a:r>
            <a:endParaRPr lang="en-GB" b="1" dirty="0"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24325" y="818733"/>
            <a:ext cx="528425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latin typeface="Calibri" pitchFamily="34" charset="0"/>
              </a:rPr>
              <a:t>A)THE </a:t>
            </a:r>
            <a:r>
              <a:rPr lang="en-GB" sz="3200" b="1" dirty="0">
                <a:latin typeface="Calibri" pitchFamily="34" charset="0"/>
              </a:rPr>
              <a:t>NUMBER OF CHRISTIANS (</a:t>
            </a:r>
            <a:r>
              <a:rPr lang="en-GB" sz="3200" b="1" dirty="0" smtClean="0">
                <a:latin typeface="Calibri" pitchFamily="34" charset="0"/>
              </a:rPr>
              <a:t>IN THOUSANDS)</a:t>
            </a:r>
          </a:p>
          <a:p>
            <a:pPr marL="514350" indent="-514350">
              <a:buAutoNum type="alphaUcParenR"/>
            </a:pPr>
            <a:endParaRPr lang="en-GB" sz="3200" b="1" dirty="0">
              <a:latin typeface="Calibri" pitchFamily="34" charset="0"/>
            </a:endParaRPr>
          </a:p>
          <a:p>
            <a:r>
              <a:rPr lang="en-GB" sz="3200" b="1" dirty="0" smtClean="0">
                <a:latin typeface="Calibri" pitchFamily="34" charset="0"/>
              </a:rPr>
              <a:t>B) THE </a:t>
            </a:r>
            <a:r>
              <a:rPr lang="en-GB" sz="3200" b="1" dirty="0">
                <a:latin typeface="Calibri" pitchFamily="34" charset="0"/>
              </a:rPr>
              <a:t>NUMBER OF SYRIAN REFUGEES (IN THOUSANDS)</a:t>
            </a:r>
          </a:p>
          <a:p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016893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86" b="13710"/>
          <a:stretch/>
        </p:blipFill>
        <p:spPr bwMode="auto">
          <a:xfrm>
            <a:off x="0" y="0"/>
            <a:ext cx="9144000" cy="2370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02244" y="2231126"/>
            <a:ext cx="7646582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b="1" dirty="0" smtClean="0"/>
              <a:t>7) </a:t>
            </a:r>
            <a:r>
              <a:rPr lang="sr-Latn-RS" sz="3200" b="1" dirty="0" smtClean="0">
                <a:latin typeface="+mn-lt"/>
                <a:cs typeface="+mn-cs"/>
              </a:rPr>
              <a:t>T</a:t>
            </a:r>
            <a:r>
              <a:rPr lang="en-GB" sz="3200" b="1" dirty="0" smtClean="0">
                <a:latin typeface="+mn-lt"/>
                <a:cs typeface="+mn-cs"/>
              </a:rPr>
              <a:t>he picture above shows </a:t>
            </a:r>
            <a:r>
              <a:rPr lang="sr-Latn-RS" sz="3200" b="1" dirty="0" smtClean="0">
                <a:latin typeface="+mn-lt"/>
                <a:cs typeface="+mn-cs"/>
              </a:rPr>
              <a:t>R</a:t>
            </a:r>
            <a:r>
              <a:rPr lang="en-GB" sz="3200" b="1" dirty="0" err="1"/>
              <a:t>ohingya</a:t>
            </a:r>
            <a:r>
              <a:rPr lang="en-GB" sz="3200" b="1" dirty="0"/>
              <a:t> </a:t>
            </a:r>
            <a:endParaRPr lang="sr-Latn-RS" sz="3200" b="1" dirty="0" smtClean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b="1" dirty="0" smtClean="0">
                <a:latin typeface="+mn-lt"/>
                <a:cs typeface="+mn-cs"/>
              </a:rPr>
              <a:t>people escaping from their homeland (the red region of one state in southeast </a:t>
            </a:r>
            <a:r>
              <a:rPr lang="sr-Latn-RS" sz="3200" b="1" dirty="0" smtClean="0">
                <a:latin typeface="+mn-lt"/>
                <a:cs typeface="+mn-cs"/>
              </a:rPr>
              <a:t>A</a:t>
            </a:r>
            <a:r>
              <a:rPr lang="en-GB" sz="3200" b="1" dirty="0" err="1" smtClean="0">
                <a:latin typeface="+mn-lt"/>
                <a:cs typeface="+mn-cs"/>
              </a:rPr>
              <a:t>sia</a:t>
            </a:r>
            <a:r>
              <a:rPr lang="en-GB" sz="3200" b="1" dirty="0" smtClean="0">
                <a:latin typeface="+mn-lt"/>
                <a:cs typeface="+mn-cs"/>
              </a:rPr>
              <a:t> – map left). </a:t>
            </a:r>
            <a:r>
              <a:rPr lang="sr-Latn-RS" sz="3200" b="1" dirty="0" smtClean="0">
                <a:latin typeface="+mn-lt"/>
                <a:cs typeface="+mn-cs"/>
              </a:rPr>
              <a:t>I</a:t>
            </a:r>
            <a:r>
              <a:rPr lang="en-GB" sz="3200" b="1" dirty="0" smtClean="0">
                <a:latin typeface="+mn-lt"/>
                <a:cs typeface="+mn-cs"/>
              </a:rPr>
              <a:t>n 2017 and 2018 over 700.000 </a:t>
            </a:r>
            <a:r>
              <a:rPr lang="sr-Latn-RS" sz="3200" b="1" dirty="0"/>
              <a:t>Rohingya</a:t>
            </a:r>
            <a:r>
              <a:rPr lang="en-GB" sz="3200" b="1" dirty="0" smtClean="0">
                <a:latin typeface="+mn-lt"/>
                <a:cs typeface="+mn-cs"/>
              </a:rPr>
              <a:t> refugees escaped to the state with</a:t>
            </a:r>
            <a:r>
              <a:rPr lang="en-GB" sz="2800" b="1" dirty="0" smtClean="0">
                <a:latin typeface="+mn-lt"/>
                <a:cs typeface="+mn-cs"/>
              </a:rPr>
              <a:t>: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800" b="1" dirty="0">
              <a:latin typeface="+mn-lt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lphaUcParenR"/>
              <a:defRPr/>
            </a:pPr>
            <a:r>
              <a:rPr lang="en-GB" sz="2800" b="1" dirty="0" smtClean="0">
                <a:latin typeface="+mn-lt"/>
                <a:cs typeface="+mn-cs"/>
              </a:rPr>
              <a:t>MUSLIM MAJORITY</a:t>
            </a:r>
            <a:r>
              <a:rPr lang="sr-Latn-RS" sz="2800" b="1" dirty="0" smtClean="0">
                <a:latin typeface="+mn-lt"/>
                <a:cs typeface="+mn-cs"/>
              </a:rPr>
              <a:t>      B)</a:t>
            </a:r>
            <a:r>
              <a:rPr lang="en-GB" sz="2800" b="1" dirty="0" smtClean="0">
                <a:latin typeface="+mn-lt"/>
                <a:cs typeface="+mn-cs"/>
              </a:rPr>
              <a:t>HINDU </a:t>
            </a:r>
            <a:r>
              <a:rPr lang="en-GB" sz="2800" b="1" dirty="0">
                <a:latin typeface="+mn-lt"/>
                <a:cs typeface="+mn-cs"/>
              </a:rPr>
              <a:t>MAJORITY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RS" sz="2800" b="1" dirty="0" smtClean="0">
                <a:latin typeface="+mn-lt"/>
                <a:cs typeface="+mn-cs"/>
              </a:rPr>
              <a:t>C) </a:t>
            </a:r>
            <a:r>
              <a:rPr lang="en-GB" sz="2800" b="1" dirty="0" smtClean="0">
                <a:latin typeface="+mn-lt"/>
                <a:cs typeface="+mn-cs"/>
              </a:rPr>
              <a:t>BUDDHIST </a:t>
            </a:r>
            <a:r>
              <a:rPr lang="en-GB" sz="2800" b="1" dirty="0">
                <a:latin typeface="+mn-lt"/>
                <a:cs typeface="+mn-cs"/>
              </a:rPr>
              <a:t>MAJORITY </a:t>
            </a:r>
            <a:r>
              <a:rPr lang="sr-Latn-RS" sz="2800" b="1" dirty="0" smtClean="0">
                <a:latin typeface="+mn-lt"/>
                <a:cs typeface="+mn-cs"/>
              </a:rPr>
              <a:t> D)</a:t>
            </a:r>
            <a:r>
              <a:rPr lang="en-GB" sz="2800" b="1" dirty="0" smtClean="0">
                <a:latin typeface="+mn-lt"/>
                <a:cs typeface="+mn-cs"/>
              </a:rPr>
              <a:t>CHRISTIAN </a:t>
            </a:r>
            <a:r>
              <a:rPr lang="en-GB" sz="2800" b="1" dirty="0">
                <a:latin typeface="+mn-lt"/>
                <a:cs typeface="+mn-cs"/>
              </a:rPr>
              <a:t>MAJORITY    </a:t>
            </a:r>
          </a:p>
        </p:txBody>
      </p:sp>
      <p:pic>
        <p:nvPicPr>
          <p:cNvPr id="8196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9" r="8223"/>
          <a:stretch/>
        </p:blipFill>
        <p:spPr bwMode="auto">
          <a:xfrm>
            <a:off x="0" y="2370667"/>
            <a:ext cx="1793619" cy="421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3508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6" b="13231"/>
          <a:stretch/>
        </p:blipFill>
        <p:spPr bwMode="auto">
          <a:xfrm>
            <a:off x="0" y="0"/>
            <a:ext cx="9144000" cy="4360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-9525" y="4267200"/>
            <a:ext cx="9144000" cy="255454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b="1" dirty="0" smtClean="0">
                <a:latin typeface="+mn-lt"/>
                <a:cs typeface="+mn-cs"/>
              </a:rPr>
              <a:t>8</a:t>
            </a:r>
            <a:r>
              <a:rPr lang="en-GB" sz="2800" b="1" dirty="0" smtClean="0">
                <a:latin typeface="+mn-lt"/>
                <a:cs typeface="+mn-cs"/>
              </a:rPr>
              <a:t>) </a:t>
            </a:r>
            <a:r>
              <a:rPr lang="en-GB" sz="3200" b="1" dirty="0" smtClean="0">
                <a:latin typeface="+mn-lt"/>
                <a:cs typeface="+mn-cs"/>
              </a:rPr>
              <a:t>Only one ethnic group in </a:t>
            </a:r>
            <a:r>
              <a:rPr lang="sr-Latn-RS" sz="3200" b="1" dirty="0" smtClean="0">
                <a:latin typeface="+mn-lt"/>
                <a:cs typeface="+mn-cs"/>
              </a:rPr>
              <a:t>Europe</a:t>
            </a:r>
            <a:r>
              <a:rPr lang="en-GB" sz="3200" b="1" dirty="0" smtClean="0">
                <a:latin typeface="+mn-lt"/>
                <a:cs typeface="+mn-cs"/>
              </a:rPr>
              <a:t> </a:t>
            </a:r>
            <a:r>
              <a:rPr lang="en-GB" sz="3200" b="1" dirty="0" smtClean="0"/>
              <a:t>follows</a:t>
            </a:r>
            <a:r>
              <a:rPr lang="en-GB" sz="3200" b="1" dirty="0" smtClean="0">
                <a:latin typeface="+mn-lt"/>
                <a:cs typeface="+mn-cs"/>
              </a:rPr>
              <a:t> the religion in the picture above. </a:t>
            </a:r>
            <a:r>
              <a:rPr lang="sr-Latn-RS" sz="3200" b="1" dirty="0" smtClean="0">
                <a:latin typeface="+mn-lt"/>
                <a:cs typeface="+mn-cs"/>
              </a:rPr>
              <a:t>T</a:t>
            </a:r>
            <a:r>
              <a:rPr lang="en-GB" sz="3200" b="1" dirty="0" smtClean="0">
                <a:latin typeface="+mn-lt"/>
                <a:cs typeface="+mn-cs"/>
              </a:rPr>
              <a:t>his nation is settled in one of the </a:t>
            </a:r>
            <a:r>
              <a:rPr lang="sr-Latn-RS" sz="3200" b="1" dirty="0" smtClean="0">
                <a:latin typeface="+mn-lt"/>
                <a:cs typeface="+mn-cs"/>
              </a:rPr>
              <a:t>Russian</a:t>
            </a:r>
            <a:r>
              <a:rPr lang="en-GB" sz="3200" b="1" dirty="0" smtClean="0">
                <a:latin typeface="+mn-lt"/>
                <a:cs typeface="+mn-cs"/>
              </a:rPr>
              <a:t> federal </a:t>
            </a:r>
            <a:r>
              <a:rPr lang="sr-Latn-RS" sz="3200" b="1" dirty="0" smtClean="0">
                <a:latin typeface="+mn-lt"/>
                <a:cs typeface="+mn-cs"/>
              </a:rPr>
              <a:t>republic</a:t>
            </a:r>
            <a:r>
              <a:rPr lang="en-US" sz="3200" b="1" dirty="0" smtClean="0">
                <a:latin typeface="+mn-lt"/>
                <a:cs typeface="+mn-cs"/>
              </a:rPr>
              <a:t>s</a:t>
            </a:r>
            <a:r>
              <a:rPr lang="en-GB" sz="3200" b="1" dirty="0" smtClean="0">
                <a:latin typeface="+mn-lt"/>
                <a:cs typeface="+mn-cs"/>
              </a:rPr>
              <a:t>: </a:t>
            </a:r>
            <a:endParaRPr lang="en-GB" sz="3200" b="1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b="1" dirty="0" smtClean="0">
                <a:latin typeface="+mn-lt"/>
                <a:cs typeface="+mn-cs"/>
              </a:rPr>
              <a:t>A</a:t>
            </a:r>
            <a:r>
              <a:rPr lang="en-GB" sz="3200" b="1" dirty="0">
                <a:latin typeface="+mn-lt"/>
                <a:cs typeface="+mn-cs"/>
              </a:rPr>
              <a:t>) </a:t>
            </a:r>
            <a:r>
              <a:rPr lang="en-GB" sz="3200" b="1" dirty="0" smtClean="0">
                <a:latin typeface="+mn-lt"/>
                <a:cs typeface="+mn-cs"/>
              </a:rPr>
              <a:t>KALMYKIA       </a:t>
            </a:r>
            <a:r>
              <a:rPr lang="sr-Latn-RS" sz="3200" b="1" dirty="0" smtClean="0">
                <a:latin typeface="+mn-lt"/>
                <a:cs typeface="+mn-cs"/>
              </a:rPr>
              <a:t> </a:t>
            </a:r>
            <a:r>
              <a:rPr lang="en-GB" sz="3200" b="1" dirty="0" smtClean="0">
                <a:latin typeface="+mn-lt"/>
                <a:cs typeface="+mn-cs"/>
              </a:rPr>
              <a:t>          </a:t>
            </a:r>
            <a:r>
              <a:rPr lang="sr-Latn-RS" sz="3200" b="1" dirty="0" smtClean="0">
                <a:latin typeface="+mn-lt"/>
                <a:cs typeface="+mn-cs"/>
              </a:rPr>
              <a:t>       </a:t>
            </a:r>
            <a:r>
              <a:rPr lang="en-GB" sz="3200" b="1" dirty="0" smtClean="0">
                <a:latin typeface="+mn-lt"/>
                <a:cs typeface="+mn-cs"/>
              </a:rPr>
              <a:t>B</a:t>
            </a:r>
            <a:r>
              <a:rPr lang="en-GB" sz="3200" b="1" dirty="0">
                <a:latin typeface="+mn-lt"/>
                <a:cs typeface="+mn-cs"/>
              </a:rPr>
              <a:t>) </a:t>
            </a:r>
            <a:r>
              <a:rPr lang="en-GB" sz="3200" b="1" dirty="0" smtClean="0">
                <a:latin typeface="+mn-lt"/>
                <a:cs typeface="+mn-cs"/>
              </a:rPr>
              <a:t>DAGESTAN </a:t>
            </a:r>
            <a:endParaRPr lang="en-GB" sz="3200" b="1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b="1" dirty="0" smtClean="0">
                <a:latin typeface="+mn-lt"/>
                <a:cs typeface="+mn-cs"/>
              </a:rPr>
              <a:t>C</a:t>
            </a:r>
            <a:r>
              <a:rPr lang="en-GB" sz="3200" b="1" dirty="0">
                <a:latin typeface="+mn-lt"/>
                <a:cs typeface="+mn-cs"/>
              </a:rPr>
              <a:t>) ALTAI </a:t>
            </a:r>
            <a:r>
              <a:rPr lang="sr-Latn-RS" sz="3200" b="1" dirty="0" smtClean="0">
                <a:latin typeface="+mn-lt"/>
                <a:cs typeface="+mn-cs"/>
              </a:rPr>
              <a:t>                 </a:t>
            </a:r>
            <a:r>
              <a:rPr lang="en-GB" sz="3200" b="1" dirty="0" smtClean="0">
                <a:latin typeface="+mn-lt"/>
                <a:cs typeface="+mn-cs"/>
              </a:rPr>
              <a:t>          </a:t>
            </a:r>
            <a:r>
              <a:rPr lang="sr-Latn-RS" sz="3200" b="1" dirty="0" smtClean="0">
                <a:latin typeface="+mn-lt"/>
                <a:cs typeface="+mn-cs"/>
              </a:rPr>
              <a:t>       </a:t>
            </a:r>
            <a:r>
              <a:rPr lang="en-GB" sz="3200" b="1" dirty="0" smtClean="0">
                <a:latin typeface="+mn-lt"/>
                <a:cs typeface="+mn-cs"/>
              </a:rPr>
              <a:t>D</a:t>
            </a:r>
            <a:r>
              <a:rPr lang="en-GB" sz="3200" b="1" dirty="0">
                <a:latin typeface="+mn-lt"/>
                <a:cs typeface="+mn-cs"/>
              </a:rPr>
              <a:t>) </a:t>
            </a:r>
            <a:r>
              <a:rPr lang="en-GB" sz="3200" b="1" dirty="0" smtClean="0">
                <a:latin typeface="+mn-lt"/>
                <a:cs typeface="+mn-cs"/>
              </a:rPr>
              <a:t>TATARSTAN   </a:t>
            </a:r>
            <a:endParaRPr lang="en-GB" sz="3200" b="1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5509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7" r="7824"/>
          <a:stretch/>
        </p:blipFill>
        <p:spPr bwMode="auto">
          <a:xfrm>
            <a:off x="0" y="-12700"/>
            <a:ext cx="5334000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0"/>
            <a:ext cx="2286000" cy="2819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3708400" y="5334000"/>
            <a:ext cx="1625600" cy="1524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5334000" y="0"/>
            <a:ext cx="3886199" cy="6986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b="1" dirty="0" smtClean="0">
                <a:latin typeface="+mn-lt"/>
                <a:cs typeface="+mn-cs"/>
              </a:rPr>
              <a:t>9</a:t>
            </a:r>
            <a:r>
              <a:rPr lang="en-GB" sz="2800" b="1" dirty="0" smtClean="0">
                <a:latin typeface="+mn-lt"/>
                <a:cs typeface="+mn-cs"/>
              </a:rPr>
              <a:t>) </a:t>
            </a:r>
            <a:r>
              <a:rPr lang="sr-Latn-RS" sz="3200" b="1" dirty="0" smtClean="0">
                <a:latin typeface="+mn-lt"/>
                <a:cs typeface="+mn-cs"/>
              </a:rPr>
              <a:t>T</a:t>
            </a:r>
            <a:r>
              <a:rPr lang="en-GB" sz="3200" b="1" dirty="0" smtClean="0">
                <a:latin typeface="+mn-lt"/>
                <a:cs typeface="+mn-cs"/>
              </a:rPr>
              <a:t>he grey arrows on the map show</a:t>
            </a:r>
            <a:r>
              <a:rPr lang="en-GB" sz="2800" b="1" dirty="0" smtClean="0">
                <a:latin typeface="+mn-lt"/>
                <a:cs typeface="+mn-cs"/>
              </a:rPr>
              <a:t>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b="1" dirty="0" smtClean="0">
                <a:latin typeface="+mn-lt"/>
                <a:cs typeface="+mn-cs"/>
              </a:rPr>
              <a:t>A</a:t>
            </a:r>
            <a:r>
              <a:rPr lang="en-GB" sz="3200" b="1" dirty="0">
                <a:latin typeface="+mn-lt"/>
                <a:cs typeface="+mn-cs"/>
              </a:rPr>
              <a:t>) </a:t>
            </a:r>
            <a:r>
              <a:rPr lang="sr-Latn-RS" sz="3200" b="1" dirty="0" smtClean="0"/>
              <a:t>SYRIAN REFUG</a:t>
            </a:r>
            <a:r>
              <a:rPr lang="en-US" sz="3200" b="1" dirty="0" smtClean="0"/>
              <a:t>E</a:t>
            </a:r>
            <a:r>
              <a:rPr lang="sr-Latn-RS" sz="3200" b="1" dirty="0" smtClean="0"/>
              <a:t>ES</a:t>
            </a:r>
            <a:r>
              <a:rPr lang="sr-Latn-RS" sz="3200" b="1" dirty="0"/>
              <a:t>’ </a:t>
            </a:r>
            <a:r>
              <a:rPr lang="sr-Latn-RS" sz="3200" b="1" dirty="0" smtClean="0"/>
              <a:t>MOVEMENTS IN 2016 </a:t>
            </a:r>
            <a:endParaRPr lang="en-GB" sz="3200" b="1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b="1" dirty="0" smtClean="0">
                <a:latin typeface="+mn-lt"/>
                <a:cs typeface="+mn-cs"/>
              </a:rPr>
              <a:t>B)</a:t>
            </a:r>
            <a:r>
              <a:rPr lang="sr-Latn-RS" sz="3200" b="1" dirty="0" smtClean="0">
                <a:latin typeface="+mn-lt"/>
                <a:cs typeface="+mn-cs"/>
              </a:rPr>
              <a:t> WIND DIRECTIONS</a:t>
            </a:r>
            <a:endParaRPr lang="en-GB" sz="3200" b="1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b="1" dirty="0" smtClean="0">
                <a:latin typeface="+mn-lt"/>
                <a:cs typeface="+mn-cs"/>
              </a:rPr>
              <a:t>C</a:t>
            </a:r>
            <a:r>
              <a:rPr lang="en-GB" sz="3200" b="1" dirty="0">
                <a:latin typeface="+mn-lt"/>
                <a:cs typeface="+mn-cs"/>
              </a:rPr>
              <a:t>) </a:t>
            </a:r>
            <a:r>
              <a:rPr lang="en-GB" sz="3200" b="1" dirty="0" smtClean="0">
                <a:latin typeface="+mn-lt"/>
                <a:cs typeface="+mn-cs"/>
              </a:rPr>
              <a:t>PALESTINIAN REFUGEES</a:t>
            </a:r>
            <a:r>
              <a:rPr lang="en-US" sz="3200" b="1" dirty="0">
                <a:latin typeface="+mn-lt"/>
                <a:cs typeface="+mn-cs"/>
              </a:rPr>
              <a:t>’ </a:t>
            </a:r>
            <a:r>
              <a:rPr lang="en-GB" sz="3200" b="1" dirty="0">
                <a:latin typeface="+mn-lt"/>
                <a:cs typeface="+mn-cs"/>
              </a:rPr>
              <a:t>MOVEMENTS AFTER THE WARS IN 1948 AND 1967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b="1" dirty="0" smtClean="0">
                <a:latin typeface="+mn-lt"/>
                <a:cs typeface="+mn-cs"/>
              </a:rPr>
              <a:t>D</a:t>
            </a:r>
            <a:r>
              <a:rPr lang="en-GB" sz="3200" b="1" dirty="0">
                <a:latin typeface="+mn-lt"/>
                <a:cs typeface="+mn-cs"/>
              </a:rPr>
              <a:t>) JEWISH </a:t>
            </a:r>
            <a:r>
              <a:rPr lang="en-GB" sz="3200" b="1" dirty="0" smtClean="0">
                <a:latin typeface="+mn-lt"/>
                <a:cs typeface="+mn-cs"/>
              </a:rPr>
              <a:t>REFUGEES</a:t>
            </a:r>
            <a:r>
              <a:rPr lang="en-GB" sz="3200" b="1" dirty="0">
                <a:latin typeface="+mn-lt"/>
                <a:cs typeface="+mn-cs"/>
              </a:rPr>
              <a:t>’ MOVEMENTS AFTER THE WARS IN 1948 AND 1967 </a:t>
            </a:r>
          </a:p>
        </p:txBody>
      </p:sp>
    </p:spTree>
    <p:extLst>
      <p:ext uri="{BB962C8B-B14F-4D97-AF65-F5344CB8AC3E}">
        <p14:creationId xmlns:p14="http://schemas.microsoft.com/office/powerpoint/2010/main" val="3466634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arg.PNG"/>
          <p:cNvPicPr>
            <a:picLocks noChangeAspect="1"/>
          </p:cNvPicPr>
          <p:nvPr/>
        </p:nvPicPr>
        <p:blipFill>
          <a:blip r:embed="rId2"/>
          <a:srcRect t="7562" r="3580"/>
          <a:stretch>
            <a:fillRect/>
          </a:stretch>
        </p:blipFill>
        <p:spPr>
          <a:xfrm>
            <a:off x="3352800" y="-31018"/>
            <a:ext cx="5791201" cy="688901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2"/>
            <a:ext cx="3810000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200" b="1" dirty="0" smtClean="0"/>
              <a:t>1</a:t>
            </a:r>
            <a:r>
              <a:rPr lang="en-GB" sz="3200" b="1" dirty="0" smtClean="0"/>
              <a:t>0</a:t>
            </a:r>
            <a:r>
              <a:rPr lang="sr-Cyrl-RS" sz="3200" b="1" dirty="0" smtClean="0"/>
              <a:t>)</a:t>
            </a:r>
            <a:r>
              <a:rPr lang="sr-Latn-RS" sz="3200" b="1" dirty="0" smtClean="0"/>
              <a:t> </a:t>
            </a:r>
            <a:r>
              <a:rPr lang="en-GB" sz="3200" b="1" dirty="0" smtClean="0"/>
              <a:t>The</a:t>
            </a:r>
            <a:r>
              <a:rPr lang="sr-Latn-RS" sz="3200" b="1" dirty="0" smtClean="0"/>
              <a:t> </a:t>
            </a:r>
            <a:r>
              <a:rPr lang="en-GB" sz="3200" b="1" dirty="0" smtClean="0"/>
              <a:t>diagram</a:t>
            </a:r>
            <a:r>
              <a:rPr lang="sr-Latn-RS" sz="3200" b="1" dirty="0" smtClean="0"/>
              <a:t> </a:t>
            </a:r>
            <a:r>
              <a:rPr lang="en-GB" sz="3200" b="1" dirty="0" smtClean="0"/>
              <a:t>shows the</a:t>
            </a:r>
            <a:r>
              <a:rPr lang="sr-Latn-RS" sz="3200" b="1" dirty="0" smtClean="0"/>
              <a:t> </a:t>
            </a:r>
            <a:r>
              <a:rPr lang="en-GB" sz="3200" b="1" dirty="0" smtClean="0"/>
              <a:t>relation </a:t>
            </a:r>
          </a:p>
          <a:p>
            <a:r>
              <a:rPr lang="en-GB" sz="3200" b="1" dirty="0" smtClean="0"/>
              <a:t>of urban and</a:t>
            </a:r>
            <a:r>
              <a:rPr lang="sr-Latn-RS" sz="3200" b="1" dirty="0" smtClean="0"/>
              <a:t> </a:t>
            </a:r>
            <a:r>
              <a:rPr lang="en-GB" sz="3200" b="1" dirty="0" smtClean="0"/>
              <a:t>rural population</a:t>
            </a:r>
            <a:r>
              <a:rPr lang="sr-Latn-RS" sz="3200" b="1" dirty="0" smtClean="0"/>
              <a:t> in:</a:t>
            </a:r>
            <a:r>
              <a:rPr lang="sr-Cyrl-RS" sz="3200" b="1" dirty="0" smtClean="0"/>
              <a:t> </a:t>
            </a:r>
          </a:p>
          <a:p>
            <a:endParaRPr lang="sr-Cyrl-RS" sz="3200" b="1" dirty="0" smtClean="0"/>
          </a:p>
          <a:p>
            <a:pPr marL="514350" indent="-514350">
              <a:buAutoNum type="alphaUcParenR"/>
            </a:pPr>
            <a:r>
              <a:rPr lang="sr-Latn-RS" sz="3200" b="1" dirty="0" smtClean="0"/>
              <a:t>AUSTRALIA</a:t>
            </a:r>
          </a:p>
          <a:p>
            <a:pPr marL="514350" indent="-514350">
              <a:buAutoNum type="alphaUcParenR"/>
            </a:pPr>
            <a:endParaRPr lang="en-US" sz="3200" b="1" dirty="0" smtClean="0"/>
          </a:p>
          <a:p>
            <a:r>
              <a:rPr lang="en-US" sz="3200" b="1" dirty="0" smtClean="0"/>
              <a:t>B</a:t>
            </a:r>
            <a:r>
              <a:rPr lang="sr-Latn-RS" sz="3200" b="1" dirty="0" smtClean="0"/>
              <a:t>) AFG</a:t>
            </a:r>
            <a:r>
              <a:rPr lang="en-GB" sz="3200" b="1" dirty="0" smtClean="0"/>
              <a:t>H</a:t>
            </a:r>
            <a:r>
              <a:rPr lang="sr-Latn-RS" sz="3200" b="1" dirty="0" smtClean="0"/>
              <a:t>ANISTAN </a:t>
            </a:r>
          </a:p>
          <a:p>
            <a:endParaRPr lang="en-US" sz="3200" b="1" dirty="0" smtClean="0"/>
          </a:p>
          <a:p>
            <a:r>
              <a:rPr lang="en-US" sz="3200" b="1" dirty="0" smtClean="0"/>
              <a:t>C</a:t>
            </a:r>
            <a:r>
              <a:rPr lang="sr-Latn-RS" sz="3200" b="1" dirty="0" smtClean="0"/>
              <a:t>) ARGENTINA</a:t>
            </a:r>
          </a:p>
          <a:p>
            <a:endParaRPr lang="en-US" sz="3200" b="1" dirty="0" smtClean="0"/>
          </a:p>
          <a:p>
            <a:r>
              <a:rPr lang="en-US" sz="3200" b="1" dirty="0" smtClean="0"/>
              <a:t>D</a:t>
            </a:r>
            <a:r>
              <a:rPr lang="sr-Latn-RS" sz="3200" b="1" dirty="0" smtClean="0"/>
              <a:t>) ALGERIA</a:t>
            </a:r>
            <a:endParaRPr lang="en-US" sz="3200" b="1" dirty="0" smtClean="0"/>
          </a:p>
          <a:p>
            <a:endParaRPr lang="sr-Cyrl-RS" sz="3200" dirty="0" smtClean="0"/>
          </a:p>
          <a:p>
            <a:endParaRPr lang="sr-Cyrl-RS" sz="3200" dirty="0" smtClean="0"/>
          </a:p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54714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94"/>
          <a:stretch>
            <a:fillRect/>
          </a:stretch>
        </p:blipFill>
        <p:spPr bwMode="auto">
          <a:xfrm>
            <a:off x="4036498" y="2209800"/>
            <a:ext cx="5107502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extBox 14"/>
          <p:cNvSpPr txBox="1">
            <a:spLocks noChangeArrowheads="1"/>
          </p:cNvSpPr>
          <p:nvPr/>
        </p:nvSpPr>
        <p:spPr bwMode="auto">
          <a:xfrm>
            <a:off x="0" y="0"/>
            <a:ext cx="9067800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3200" b="1" dirty="0" smtClean="0">
                <a:latin typeface="+mn-lt"/>
              </a:rPr>
              <a:t>11) </a:t>
            </a:r>
            <a:r>
              <a:rPr lang="sr-Latn-RS" sz="3200" b="1" dirty="0" smtClean="0">
                <a:latin typeface="+mn-lt"/>
              </a:rPr>
              <a:t>T</a:t>
            </a:r>
            <a:r>
              <a:rPr lang="en-GB" sz="3200" b="1" dirty="0" smtClean="0">
                <a:latin typeface="+mn-lt"/>
              </a:rPr>
              <a:t>his hurricane is captured: </a:t>
            </a:r>
            <a:endParaRPr lang="sr-Latn-RS" sz="3200" b="1" dirty="0" smtClean="0">
              <a:latin typeface="+mn-lt"/>
            </a:endParaRPr>
          </a:p>
          <a:p>
            <a:pPr eaLnBrk="1" hangingPunct="1"/>
            <a:r>
              <a:rPr lang="sr-Latn-RS" sz="3200" b="1" dirty="0" smtClean="0">
                <a:latin typeface="+mn-lt"/>
              </a:rPr>
              <a:t>A)</a:t>
            </a:r>
            <a:r>
              <a:rPr lang="en-GB" sz="3200" b="1" dirty="0" smtClean="0">
                <a:latin typeface="+mn-lt"/>
              </a:rPr>
              <a:t> AT THE WEST COAST OF AUSTRALIA</a:t>
            </a:r>
            <a:endParaRPr lang="sr-Latn-RS" sz="3200" b="1" dirty="0" smtClean="0">
              <a:latin typeface="+mn-lt"/>
            </a:endParaRPr>
          </a:p>
          <a:p>
            <a:pPr marL="742950" indent="-742950" eaLnBrk="1" hangingPunct="1">
              <a:buAutoNum type="alphaUcParenR"/>
            </a:pPr>
            <a:endParaRPr lang="en-GB" sz="3200" b="1" dirty="0">
              <a:latin typeface="+mn-lt"/>
            </a:endParaRPr>
          </a:p>
          <a:p>
            <a:pPr eaLnBrk="1" hangingPunct="1"/>
            <a:r>
              <a:rPr lang="en-GB" sz="3200" b="1" dirty="0" smtClean="0">
                <a:latin typeface="+mn-lt"/>
              </a:rPr>
              <a:t>B</a:t>
            </a:r>
            <a:r>
              <a:rPr lang="en-GB" sz="3200" b="1" dirty="0">
                <a:latin typeface="+mn-lt"/>
              </a:rPr>
              <a:t>) ABOVE THE </a:t>
            </a:r>
            <a:r>
              <a:rPr lang="sr-Latn-RS" sz="3200" b="1" dirty="0" smtClean="0">
                <a:latin typeface="+mn-lt"/>
              </a:rPr>
              <a:t> </a:t>
            </a:r>
            <a:r>
              <a:rPr lang="en-GB" sz="3200" b="1" dirty="0" smtClean="0">
                <a:latin typeface="+mn-lt"/>
              </a:rPr>
              <a:t>EQUATOR </a:t>
            </a:r>
            <a:endParaRPr lang="en-GB" sz="3200" b="1" dirty="0">
              <a:latin typeface="+mn-lt"/>
            </a:endParaRPr>
          </a:p>
          <a:p>
            <a:pPr eaLnBrk="1" hangingPunct="1"/>
            <a:endParaRPr lang="sr-Latn-RS" sz="3200" b="1" dirty="0" smtClean="0">
              <a:latin typeface="+mn-lt"/>
            </a:endParaRPr>
          </a:p>
          <a:p>
            <a:pPr eaLnBrk="1" hangingPunct="1"/>
            <a:r>
              <a:rPr lang="en-GB" sz="3200" b="1" dirty="0" smtClean="0">
                <a:latin typeface="+mn-lt"/>
              </a:rPr>
              <a:t>C</a:t>
            </a:r>
            <a:r>
              <a:rPr lang="en-GB" sz="3200" b="1" dirty="0">
                <a:latin typeface="+mn-lt"/>
              </a:rPr>
              <a:t>) IN THE </a:t>
            </a:r>
            <a:r>
              <a:rPr lang="en-GB" sz="3200" b="1" dirty="0" smtClean="0">
                <a:latin typeface="+mn-lt"/>
              </a:rPr>
              <a:t>SOUTHERN</a:t>
            </a:r>
            <a:endParaRPr lang="en-GB" sz="3200" b="1" dirty="0">
              <a:latin typeface="+mn-lt"/>
            </a:endParaRPr>
          </a:p>
          <a:p>
            <a:pPr eaLnBrk="1" hangingPunct="1"/>
            <a:r>
              <a:rPr lang="en-GB" sz="3200" b="1" dirty="0" smtClean="0">
                <a:latin typeface="+mn-lt"/>
              </a:rPr>
              <a:t>HEMISPHERE</a:t>
            </a:r>
            <a:endParaRPr lang="en-GB" sz="3200" b="1" dirty="0">
              <a:latin typeface="+mn-lt"/>
            </a:endParaRPr>
          </a:p>
          <a:p>
            <a:pPr eaLnBrk="1" hangingPunct="1"/>
            <a:endParaRPr lang="sr-Latn-RS" sz="3200" b="1" dirty="0" smtClean="0">
              <a:latin typeface="+mn-lt"/>
            </a:endParaRPr>
          </a:p>
          <a:p>
            <a:pPr eaLnBrk="1" hangingPunct="1"/>
            <a:r>
              <a:rPr lang="en-GB" sz="3200" b="1" dirty="0" smtClean="0">
                <a:latin typeface="+mn-lt"/>
              </a:rPr>
              <a:t>D</a:t>
            </a:r>
            <a:r>
              <a:rPr lang="en-GB" sz="3200" b="1" dirty="0">
                <a:latin typeface="+mn-lt"/>
              </a:rPr>
              <a:t>) IN THE </a:t>
            </a:r>
            <a:r>
              <a:rPr lang="en-GB" sz="3200" b="1" dirty="0" smtClean="0">
                <a:latin typeface="+mn-lt"/>
              </a:rPr>
              <a:t>NORTHERN</a:t>
            </a:r>
          </a:p>
          <a:p>
            <a:pPr eaLnBrk="1" hangingPunct="1"/>
            <a:r>
              <a:rPr lang="en-GB" sz="3200" b="1" dirty="0" smtClean="0">
                <a:latin typeface="+mn-lt"/>
              </a:rPr>
              <a:t> </a:t>
            </a:r>
            <a:r>
              <a:rPr lang="en-GB" sz="3200" b="1" dirty="0">
                <a:latin typeface="+mn-lt"/>
              </a:rPr>
              <a:t>HEMISPHERE   </a:t>
            </a:r>
            <a:r>
              <a:rPr lang="en-GB" sz="3600" b="1" dirty="0" smtClean="0">
                <a:latin typeface="+mn-lt"/>
              </a:rPr>
              <a:t>   </a:t>
            </a:r>
            <a:r>
              <a:rPr lang="en-GB" sz="3200" b="1" dirty="0" smtClean="0"/>
              <a:t>                                                                                                      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628922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Flag of Austr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1" y="1704944"/>
            <a:ext cx="3973739" cy="265144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Flag of Bahra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406" y="4422533"/>
            <a:ext cx="4036646" cy="243546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Flag of Morocc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820" y="1704944"/>
            <a:ext cx="4435064" cy="2651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Flag of Indonesi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1" y="4409977"/>
            <a:ext cx="4419599" cy="246958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515595" y="1706383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A</a:t>
            </a:r>
            <a:endParaRPr lang="en-US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724401" y="1706383"/>
            <a:ext cx="30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B</a:t>
            </a:r>
            <a:endParaRPr lang="en-US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572745" y="4422533"/>
            <a:ext cx="342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C</a:t>
            </a:r>
            <a:endParaRPr lang="en-US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716820" y="4409977"/>
            <a:ext cx="30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D</a:t>
            </a:r>
            <a:endParaRPr lang="en-US" sz="3200" b="1" dirty="0"/>
          </a:p>
        </p:txBody>
      </p:sp>
      <p:sp>
        <p:nvSpPr>
          <p:cNvPr id="8" name="Rectangle 7"/>
          <p:cNvSpPr/>
          <p:nvPr/>
        </p:nvSpPr>
        <p:spPr>
          <a:xfrm>
            <a:off x="-19875" y="-76200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/>
              <a:t>12) Of the following flags, which belongs to an African country?</a:t>
            </a:r>
            <a:br>
              <a:rPr lang="en-US" sz="3200" b="1" dirty="0" smtClean="0"/>
            </a:b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344804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280px-Expectancy_of_life_CIA2016.sv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89" y="2362200"/>
            <a:ext cx="9127112" cy="4495801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94482" y="3343696"/>
            <a:ext cx="655092" cy="3477875"/>
            <a:chOff x="204717" y="3630304"/>
            <a:chExt cx="873456" cy="3477875"/>
          </a:xfrm>
        </p:grpSpPr>
        <p:pic>
          <p:nvPicPr>
            <p:cNvPr id="6" name="Picture 5" descr="legenda, ocekivana duzina zivota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7043" y="3956802"/>
              <a:ext cx="266737" cy="2210109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204717" y="3630304"/>
              <a:ext cx="873456" cy="34778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/>
                <a:t>Max.</a:t>
              </a:r>
            </a:p>
            <a:p>
              <a:endParaRPr lang="en-US" sz="2000" b="1" dirty="0" smtClean="0"/>
            </a:p>
            <a:p>
              <a:endParaRPr lang="en-US" sz="2000" b="1" dirty="0" smtClean="0"/>
            </a:p>
            <a:p>
              <a:endParaRPr lang="en-US" sz="2000" b="1" dirty="0" smtClean="0"/>
            </a:p>
            <a:p>
              <a:endParaRPr lang="en-US" sz="2000" b="1" dirty="0" smtClean="0"/>
            </a:p>
            <a:p>
              <a:endParaRPr lang="en-US" sz="2000" b="1" dirty="0" smtClean="0"/>
            </a:p>
            <a:p>
              <a:endParaRPr lang="en-US" sz="2000" b="1" dirty="0" smtClean="0"/>
            </a:p>
            <a:p>
              <a:endParaRPr lang="en-US" sz="2000" b="1" dirty="0" smtClean="0"/>
            </a:p>
            <a:p>
              <a:r>
                <a:rPr lang="en-US" sz="2000" b="1" dirty="0" smtClean="0"/>
                <a:t>Min.</a:t>
              </a:r>
              <a:endParaRPr lang="en-US" sz="2000" b="1" dirty="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" y="0"/>
            <a:ext cx="9294125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200" b="1" dirty="0" smtClean="0"/>
              <a:t>1</a:t>
            </a:r>
            <a:r>
              <a:rPr lang="en-GB" sz="3200" b="1" dirty="0" smtClean="0"/>
              <a:t>3</a:t>
            </a:r>
            <a:r>
              <a:rPr lang="sr-Cyrl-RS" sz="3200" b="1" dirty="0" smtClean="0"/>
              <a:t>) </a:t>
            </a:r>
            <a:r>
              <a:rPr lang="sr-Latn-RS" sz="3200" b="1" dirty="0" smtClean="0"/>
              <a:t>T</a:t>
            </a:r>
            <a:r>
              <a:rPr lang="en-GB" sz="3200" b="1" dirty="0" smtClean="0"/>
              <a:t>he map shows states according to</a:t>
            </a:r>
            <a:r>
              <a:rPr lang="sr-Latn-RS" sz="3200" b="1" dirty="0" smtClean="0"/>
              <a:t>:</a:t>
            </a:r>
            <a:endParaRPr lang="sr-Cyrl-RS" sz="3200" b="1" dirty="0" smtClean="0"/>
          </a:p>
          <a:p>
            <a:endParaRPr lang="sr-Cyrl-RS" sz="2800" b="1" dirty="0" smtClean="0"/>
          </a:p>
          <a:p>
            <a:r>
              <a:rPr lang="en-US" sz="3200" b="1" dirty="0" smtClean="0"/>
              <a:t>A</a:t>
            </a:r>
            <a:r>
              <a:rPr lang="en-GB" sz="3200" b="1" dirty="0"/>
              <a:t>)</a:t>
            </a:r>
            <a:r>
              <a:rPr lang="sr-Latn-RS" sz="3200" b="1" dirty="0"/>
              <a:t> </a:t>
            </a:r>
            <a:r>
              <a:rPr lang="sr-Latn-RS" sz="3200" b="1" dirty="0" smtClean="0"/>
              <a:t>LIFE EXPECTANCY           </a:t>
            </a:r>
            <a:r>
              <a:rPr lang="en-US" sz="3200" b="1" dirty="0" smtClean="0"/>
              <a:t>B</a:t>
            </a:r>
            <a:r>
              <a:rPr lang="en-GB" sz="3200" b="1" dirty="0"/>
              <a:t>)</a:t>
            </a:r>
            <a:r>
              <a:rPr lang="sr-Latn-RS" sz="3200" b="1" dirty="0" smtClean="0"/>
              <a:t> </a:t>
            </a:r>
            <a:r>
              <a:rPr lang="en-GB" sz="3200" b="1" dirty="0" smtClean="0"/>
              <a:t>NUMBER OF TOURISTS</a:t>
            </a:r>
            <a:endParaRPr lang="en-US" sz="3200" b="1" dirty="0" smtClean="0"/>
          </a:p>
          <a:p>
            <a:r>
              <a:rPr lang="en-US" sz="3200" b="1" dirty="0" smtClean="0"/>
              <a:t>C</a:t>
            </a:r>
            <a:r>
              <a:rPr lang="en-GB" sz="3200" b="1" dirty="0"/>
              <a:t>)</a:t>
            </a:r>
            <a:r>
              <a:rPr lang="sr-Latn-RS" sz="3200" b="1" dirty="0" smtClean="0"/>
              <a:t> </a:t>
            </a:r>
            <a:r>
              <a:rPr lang="en-GB" sz="3200" b="1" dirty="0" smtClean="0"/>
              <a:t>GDP PER CAPITA</a:t>
            </a:r>
            <a:r>
              <a:rPr lang="sr-Latn-RS" sz="3200" b="1" dirty="0" smtClean="0"/>
              <a:t>             </a:t>
            </a:r>
            <a:r>
              <a:rPr lang="en-US" sz="3200" b="1" dirty="0" smtClean="0"/>
              <a:t>D</a:t>
            </a:r>
            <a:r>
              <a:rPr lang="en-GB" sz="3200" b="1" dirty="0" smtClean="0"/>
              <a:t>) AIR POLLUTION </a:t>
            </a:r>
            <a:endParaRPr lang="en-US" sz="3200" b="1" dirty="0" smtClean="0"/>
          </a:p>
          <a:p>
            <a:endParaRPr lang="en-US" sz="2800" b="1" dirty="0" smtClean="0"/>
          </a:p>
          <a:p>
            <a:endParaRPr lang="sr-Cyrl-RS" sz="2000" dirty="0" smtClean="0"/>
          </a:p>
          <a:p>
            <a:endParaRPr lang="sr-Cyrl-RS" sz="2000" dirty="0" smtClean="0"/>
          </a:p>
          <a:p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4076002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6870_160421150000416804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9472" y="1163472"/>
            <a:ext cx="5694528" cy="56945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1"/>
            <a:ext cx="9144000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200" b="1" dirty="0" smtClean="0"/>
              <a:t>1</a:t>
            </a:r>
            <a:r>
              <a:rPr lang="en-GB" sz="3200" b="1" dirty="0" smtClean="0"/>
              <a:t>4</a:t>
            </a:r>
            <a:r>
              <a:rPr lang="sr-Cyrl-RS" sz="3200" b="1" dirty="0" smtClean="0"/>
              <a:t>)</a:t>
            </a:r>
            <a:r>
              <a:rPr lang="sr-Latn-RS" sz="3200" b="1" dirty="0" smtClean="0"/>
              <a:t> T</a:t>
            </a:r>
            <a:r>
              <a:rPr lang="en-GB" sz="3200" b="1" dirty="0" smtClean="0"/>
              <a:t>his kind of landscape cannot be seen in</a:t>
            </a:r>
            <a:r>
              <a:rPr lang="sr-Latn-RS" sz="3200" b="1" dirty="0" smtClean="0"/>
              <a:t>:</a:t>
            </a:r>
            <a:r>
              <a:rPr lang="sr-Cyrl-RS" sz="3200" b="1" dirty="0" smtClean="0"/>
              <a:t> </a:t>
            </a:r>
          </a:p>
          <a:p>
            <a:endParaRPr lang="sr-Cyrl-RS" sz="3200" b="1" dirty="0" smtClean="0"/>
          </a:p>
          <a:p>
            <a:r>
              <a:rPr lang="en-US" sz="3200" b="1" dirty="0" smtClean="0"/>
              <a:t>A</a:t>
            </a:r>
            <a:r>
              <a:rPr lang="en-GB" sz="3200" b="1" dirty="0" smtClean="0"/>
              <a:t>)</a:t>
            </a:r>
            <a:r>
              <a:rPr lang="sr-Latn-RS" sz="3200" b="1" dirty="0" smtClean="0"/>
              <a:t> </a:t>
            </a:r>
            <a:r>
              <a:rPr lang="en-GB" sz="3200" b="1" dirty="0" smtClean="0"/>
              <a:t>INDONESIA</a:t>
            </a:r>
            <a:endParaRPr lang="en-US" sz="3200" b="1" dirty="0" smtClean="0"/>
          </a:p>
          <a:p>
            <a:endParaRPr lang="en-US" sz="3200" b="1" dirty="0" smtClean="0"/>
          </a:p>
          <a:p>
            <a:r>
              <a:rPr lang="en-US" sz="3200" b="1" dirty="0" smtClean="0"/>
              <a:t>B</a:t>
            </a:r>
            <a:r>
              <a:rPr lang="en-GB" sz="3200" b="1" dirty="0" smtClean="0"/>
              <a:t>)</a:t>
            </a:r>
            <a:r>
              <a:rPr lang="sr-Latn-RS" sz="3200" b="1" dirty="0" smtClean="0"/>
              <a:t> MALDIV</a:t>
            </a:r>
            <a:r>
              <a:rPr lang="en-GB" sz="3200" b="1" dirty="0" smtClean="0"/>
              <a:t>ES </a:t>
            </a:r>
            <a:endParaRPr lang="en-US" sz="3200" b="1" dirty="0" smtClean="0"/>
          </a:p>
          <a:p>
            <a:endParaRPr lang="en-US" sz="3200" b="1" dirty="0" smtClean="0"/>
          </a:p>
          <a:p>
            <a:r>
              <a:rPr lang="en-US" sz="3200" b="1" dirty="0" smtClean="0"/>
              <a:t>C</a:t>
            </a:r>
            <a:r>
              <a:rPr lang="en-GB" sz="3200" b="1" dirty="0" smtClean="0"/>
              <a:t>)</a:t>
            </a:r>
            <a:r>
              <a:rPr lang="sr-Latn-RS" sz="3200" b="1" dirty="0" smtClean="0"/>
              <a:t> </a:t>
            </a:r>
            <a:r>
              <a:rPr lang="en-GB" sz="3200" b="1" dirty="0" smtClean="0"/>
              <a:t>FRENCH </a:t>
            </a:r>
          </a:p>
          <a:p>
            <a:r>
              <a:rPr lang="en-GB" sz="3200" b="1" dirty="0" smtClean="0"/>
              <a:t>POLYNESIA </a:t>
            </a:r>
            <a:endParaRPr lang="en-US" sz="3200" b="1" dirty="0" smtClean="0"/>
          </a:p>
          <a:p>
            <a:endParaRPr lang="en-US" sz="3200" b="1" dirty="0" smtClean="0"/>
          </a:p>
          <a:p>
            <a:r>
              <a:rPr lang="en-US" sz="3200" b="1" dirty="0" smtClean="0"/>
              <a:t>D</a:t>
            </a:r>
            <a:r>
              <a:rPr lang="en-GB" sz="3200" b="1" dirty="0" smtClean="0"/>
              <a:t>)</a:t>
            </a:r>
            <a:r>
              <a:rPr lang="sr-Latn-RS" sz="3200" b="1" dirty="0" smtClean="0"/>
              <a:t> </a:t>
            </a:r>
            <a:r>
              <a:rPr lang="en-GB" sz="3200" b="1" dirty="0" smtClean="0"/>
              <a:t>SEYCHELLES</a:t>
            </a:r>
            <a:endParaRPr lang="en-US" sz="3200" b="1" dirty="0" smtClean="0"/>
          </a:p>
          <a:p>
            <a:endParaRPr lang="sr-Cyrl-RS" sz="3200" dirty="0" smtClean="0"/>
          </a:p>
          <a:p>
            <a:endParaRPr lang="sr-Cyrl-RS" sz="3200" dirty="0" smtClean="0"/>
          </a:p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73592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ibij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1981200"/>
            <a:ext cx="5943601" cy="449924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" y="3"/>
            <a:ext cx="9144000" cy="6857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200" b="1" dirty="0" smtClean="0"/>
              <a:t>1</a:t>
            </a:r>
            <a:r>
              <a:rPr lang="en-GB" sz="3200" b="1" dirty="0" smtClean="0"/>
              <a:t>5</a:t>
            </a:r>
            <a:r>
              <a:rPr lang="sr-Cyrl-RS" sz="3200" b="1" dirty="0" smtClean="0"/>
              <a:t>)</a:t>
            </a:r>
            <a:r>
              <a:rPr lang="sr-Latn-RS" sz="3200" b="1" dirty="0" smtClean="0"/>
              <a:t> </a:t>
            </a:r>
            <a:r>
              <a:rPr lang="en-GB" sz="3200" b="1" dirty="0" smtClean="0"/>
              <a:t>The satellite image above </a:t>
            </a:r>
            <a:r>
              <a:rPr lang="sr-Latn-RS" sz="3200" b="1" dirty="0" smtClean="0"/>
              <a:t>Lybia (</a:t>
            </a:r>
            <a:r>
              <a:rPr lang="en-GB" sz="3200" b="1" dirty="0" smtClean="0"/>
              <a:t>Sahara area</a:t>
            </a:r>
            <a:r>
              <a:rPr lang="sr-Latn-RS" sz="3200" b="1" dirty="0" smtClean="0"/>
              <a:t>)</a:t>
            </a:r>
            <a:r>
              <a:rPr lang="en-GB" sz="3200" b="1" dirty="0" smtClean="0"/>
              <a:t> shows: </a:t>
            </a:r>
            <a:r>
              <a:rPr lang="sr-Cyrl-RS" sz="3200" b="1" dirty="0" smtClean="0"/>
              <a:t> </a:t>
            </a:r>
          </a:p>
          <a:p>
            <a:endParaRPr lang="sr-Cyrl-RS" sz="2800" b="1" dirty="0" smtClean="0"/>
          </a:p>
          <a:p>
            <a:pPr marL="514350" indent="-514350">
              <a:buAutoNum type="alphaUcParenR"/>
            </a:pPr>
            <a:r>
              <a:rPr lang="en-GB" sz="3200" b="1" dirty="0" smtClean="0"/>
              <a:t>PETROLEUM FIELDS </a:t>
            </a:r>
          </a:p>
          <a:p>
            <a:pPr marL="514350" indent="-514350"/>
            <a:endParaRPr lang="en-US" sz="3200" b="1" dirty="0" smtClean="0"/>
          </a:p>
          <a:p>
            <a:r>
              <a:rPr lang="en-US" sz="3200" b="1" dirty="0" smtClean="0"/>
              <a:t>B</a:t>
            </a:r>
            <a:r>
              <a:rPr lang="en-GB" sz="3200" b="1" dirty="0"/>
              <a:t>)</a:t>
            </a:r>
            <a:r>
              <a:rPr lang="sr-Latn-RS" sz="3200" b="1" dirty="0" smtClean="0"/>
              <a:t> </a:t>
            </a:r>
            <a:r>
              <a:rPr lang="en-GB" sz="3200" b="1" dirty="0" smtClean="0"/>
              <a:t>WASTEWATER</a:t>
            </a:r>
          </a:p>
          <a:p>
            <a:r>
              <a:rPr lang="en-GB" sz="3200" b="1" dirty="0" smtClean="0"/>
              <a:t>COLLECTORS </a:t>
            </a:r>
          </a:p>
          <a:p>
            <a:endParaRPr lang="en-US" sz="3200" b="1" dirty="0" smtClean="0"/>
          </a:p>
          <a:p>
            <a:r>
              <a:rPr lang="en-US" sz="3200" b="1" dirty="0" smtClean="0"/>
              <a:t>C</a:t>
            </a:r>
            <a:r>
              <a:rPr lang="en-GB" sz="3200" b="1" dirty="0"/>
              <a:t>)</a:t>
            </a:r>
            <a:r>
              <a:rPr lang="sr-Latn-RS" sz="3200" b="1" dirty="0" smtClean="0"/>
              <a:t> </a:t>
            </a:r>
            <a:r>
              <a:rPr lang="en-GB" sz="3200" b="1" dirty="0" smtClean="0"/>
              <a:t>MILITARY AREA</a:t>
            </a:r>
          </a:p>
          <a:p>
            <a:endParaRPr lang="en-US" sz="3200" b="1" dirty="0" smtClean="0"/>
          </a:p>
          <a:p>
            <a:r>
              <a:rPr lang="en-US" sz="3200" b="1" dirty="0" smtClean="0"/>
              <a:t>D</a:t>
            </a:r>
            <a:r>
              <a:rPr lang="en-GB" sz="3200" b="1" dirty="0"/>
              <a:t>)</a:t>
            </a:r>
            <a:r>
              <a:rPr lang="sr-Latn-RS" sz="3200" b="1" dirty="0" smtClean="0"/>
              <a:t> </a:t>
            </a:r>
            <a:r>
              <a:rPr lang="en-GB" sz="3200" b="1" dirty="0" smtClean="0"/>
              <a:t>ARABLE LAND</a:t>
            </a:r>
          </a:p>
          <a:p>
            <a:endParaRPr lang="en-US" sz="3200" b="1" dirty="0" smtClean="0"/>
          </a:p>
          <a:p>
            <a:endParaRPr lang="sr-Cyrl-RS" sz="2000" dirty="0" smtClean="0"/>
          </a:p>
          <a:p>
            <a:endParaRPr lang="sr-Cyrl-RS" sz="2000" dirty="0" smtClean="0"/>
          </a:p>
          <a:p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909849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leksandar\Desktop\BGO 2019\mmt\honey-hunting-in-nepal - Cop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91000" y="564167"/>
            <a:ext cx="4953002" cy="629383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2"/>
            <a:ext cx="9144000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200" b="1" dirty="0" smtClean="0"/>
              <a:t>1</a:t>
            </a:r>
            <a:r>
              <a:rPr lang="en-GB" sz="3200" b="1" dirty="0" smtClean="0"/>
              <a:t>6</a:t>
            </a:r>
            <a:r>
              <a:rPr lang="sr-Cyrl-RS" sz="3200" b="1" dirty="0" smtClean="0"/>
              <a:t>)</a:t>
            </a:r>
            <a:r>
              <a:rPr lang="sr-Latn-RS" sz="3200" b="1" dirty="0" smtClean="0"/>
              <a:t> </a:t>
            </a:r>
            <a:r>
              <a:rPr lang="en-GB" sz="3200" b="1" dirty="0" smtClean="0"/>
              <a:t>This man in Nepal is risking his life while searching for</a:t>
            </a:r>
            <a:r>
              <a:rPr lang="sr-Latn-RS" sz="3200" b="1" dirty="0" smtClean="0"/>
              <a:t>:</a:t>
            </a:r>
            <a:r>
              <a:rPr lang="sr-Cyrl-RS" sz="3200" b="1" dirty="0" smtClean="0"/>
              <a:t> </a:t>
            </a:r>
          </a:p>
          <a:p>
            <a:endParaRPr lang="sr-Cyrl-RS" sz="2800" b="1" dirty="0" smtClean="0"/>
          </a:p>
          <a:p>
            <a:r>
              <a:rPr lang="en-GB" sz="3600" b="1" dirty="0" smtClean="0"/>
              <a:t>A</a:t>
            </a:r>
            <a:r>
              <a:rPr lang="en-GB" sz="3200" b="1" dirty="0" smtClean="0"/>
              <a:t>) </a:t>
            </a:r>
            <a:r>
              <a:rPr lang="en-GB" sz="3600" b="1" dirty="0" smtClean="0"/>
              <a:t>HONEY</a:t>
            </a:r>
          </a:p>
          <a:p>
            <a:pPr marL="514350" indent="-514350">
              <a:buAutoNum type="alphaUcParenR"/>
            </a:pPr>
            <a:endParaRPr lang="en-US" sz="3600" b="1" dirty="0" smtClean="0"/>
          </a:p>
          <a:p>
            <a:r>
              <a:rPr lang="en-US" sz="3600" b="1" dirty="0" smtClean="0"/>
              <a:t>B</a:t>
            </a:r>
            <a:r>
              <a:rPr lang="en-GB" sz="3600" b="1" dirty="0"/>
              <a:t>)</a:t>
            </a:r>
            <a:r>
              <a:rPr lang="sr-Latn-RS" sz="3600" b="1" dirty="0" smtClean="0"/>
              <a:t> </a:t>
            </a:r>
            <a:r>
              <a:rPr lang="en-GB" sz="3600" b="1" dirty="0" smtClean="0"/>
              <a:t>BIRDS</a:t>
            </a:r>
          </a:p>
          <a:p>
            <a:endParaRPr lang="en-US" sz="3600" b="1" dirty="0" smtClean="0"/>
          </a:p>
          <a:p>
            <a:r>
              <a:rPr lang="en-US" sz="3600" b="1" dirty="0" smtClean="0"/>
              <a:t>C</a:t>
            </a:r>
            <a:r>
              <a:rPr lang="en-GB" sz="3600" b="1" dirty="0"/>
              <a:t>)</a:t>
            </a:r>
            <a:r>
              <a:rPr lang="sr-Latn-RS" sz="3600" b="1" dirty="0" smtClean="0"/>
              <a:t> </a:t>
            </a:r>
            <a:r>
              <a:rPr lang="en-GB" sz="3600" b="1" dirty="0" smtClean="0"/>
              <a:t>BATS</a:t>
            </a:r>
            <a:endParaRPr lang="en-US" sz="3600" b="1" dirty="0" smtClean="0"/>
          </a:p>
          <a:p>
            <a:endParaRPr lang="en-US" sz="3600" b="1" dirty="0" smtClean="0"/>
          </a:p>
          <a:p>
            <a:r>
              <a:rPr lang="en-US" sz="3600" b="1" dirty="0" smtClean="0"/>
              <a:t>D</a:t>
            </a:r>
            <a:r>
              <a:rPr lang="en-GB" sz="3600" b="1" dirty="0"/>
              <a:t>)</a:t>
            </a:r>
            <a:r>
              <a:rPr lang="sr-Latn-RS" sz="3600" b="1" dirty="0"/>
              <a:t> </a:t>
            </a:r>
            <a:r>
              <a:rPr lang="sr-Latn-RS" sz="3600" b="1" dirty="0" smtClean="0"/>
              <a:t>JEWELRY</a:t>
            </a:r>
            <a:endParaRPr lang="en-US" sz="3600" b="1" dirty="0" smtClean="0"/>
          </a:p>
          <a:p>
            <a:endParaRPr lang="sr-Cyrl-RS" sz="2000" dirty="0" smtClean="0"/>
          </a:p>
          <a:p>
            <a:endParaRPr lang="sr-Cyrl-RS" sz="2000" dirty="0" smtClean="0"/>
          </a:p>
          <a:p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81166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lum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499" y="1474604"/>
            <a:ext cx="7239002" cy="53664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1"/>
            <a:ext cx="91440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200" b="1" dirty="0" smtClean="0"/>
              <a:t>1</a:t>
            </a:r>
            <a:r>
              <a:rPr lang="en-GB" sz="3200" b="1" dirty="0" smtClean="0"/>
              <a:t>7</a:t>
            </a:r>
            <a:r>
              <a:rPr lang="sr-Cyrl-RS" sz="3200" b="1" dirty="0" smtClean="0"/>
              <a:t>)</a:t>
            </a:r>
            <a:r>
              <a:rPr lang="sr-Latn-RS" sz="3200" b="1" dirty="0" smtClean="0"/>
              <a:t> </a:t>
            </a:r>
            <a:r>
              <a:rPr lang="en-GB" sz="3200" b="1" dirty="0" smtClean="0"/>
              <a:t>This caricature shows</a:t>
            </a:r>
            <a:r>
              <a:rPr lang="sr-Latn-RS" sz="3200" b="1" dirty="0" smtClean="0"/>
              <a:t>:</a:t>
            </a:r>
            <a:r>
              <a:rPr lang="sr-Cyrl-RS" sz="3200" b="1" dirty="0" smtClean="0"/>
              <a:t> </a:t>
            </a:r>
          </a:p>
          <a:p>
            <a:pPr marL="514350" indent="-514350">
              <a:buAutoNum type="alphaUcParenR"/>
            </a:pPr>
            <a:r>
              <a:rPr lang="en-GB" sz="3200" b="1" dirty="0" smtClean="0"/>
              <a:t>GENTRIFICATION             B) GHETTOIZATION</a:t>
            </a:r>
            <a:endParaRPr lang="en-US" sz="3200" b="1" dirty="0" smtClean="0"/>
          </a:p>
          <a:p>
            <a:r>
              <a:rPr lang="en-US" sz="3200" b="1" dirty="0" smtClean="0"/>
              <a:t>C</a:t>
            </a:r>
            <a:r>
              <a:rPr lang="en-GB" sz="3200" b="1" dirty="0" smtClean="0"/>
              <a:t>)</a:t>
            </a:r>
            <a:r>
              <a:rPr lang="sr-Latn-RS" sz="3200" b="1" dirty="0" smtClean="0"/>
              <a:t> S</a:t>
            </a:r>
            <a:r>
              <a:rPr lang="en-GB" sz="3200" b="1" dirty="0" smtClean="0"/>
              <a:t>UBURBANIZATION</a:t>
            </a:r>
            <a:r>
              <a:rPr lang="en-US" sz="3200" b="1" dirty="0" smtClean="0"/>
              <a:t>         D</a:t>
            </a:r>
            <a:r>
              <a:rPr lang="en-GB" sz="3200" b="1" dirty="0" smtClean="0"/>
              <a:t>) CENTRALIZATION </a:t>
            </a:r>
            <a:endParaRPr lang="en-US" sz="3200" b="1" dirty="0" smtClean="0"/>
          </a:p>
          <a:p>
            <a:endParaRPr lang="sr-Cyrl-RS" sz="2000" dirty="0" smtClean="0"/>
          </a:p>
          <a:p>
            <a:endParaRPr lang="sr-Cyrl-RS" sz="2000" dirty="0" smtClean="0"/>
          </a:p>
          <a:p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391810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1971848"/>
          </a:xfrm>
        </p:spPr>
        <p:txBody>
          <a:bodyPr>
            <a:noAutofit/>
          </a:bodyPr>
          <a:lstStyle/>
          <a:p>
            <a:pPr marL="514350" indent="-514350">
              <a:spcBef>
                <a:spcPts val="0"/>
              </a:spcBef>
              <a:buAutoNum type="alphaUcParenR"/>
            </a:pPr>
            <a:r>
              <a:rPr lang="sr-Latn-RS" b="1" dirty="0" smtClean="0">
                <a:latin typeface="+mj-lt"/>
              </a:rPr>
              <a:t>VOLCANO </a:t>
            </a:r>
            <a:r>
              <a:rPr lang="en-US" b="1" dirty="0" smtClean="0">
                <a:latin typeface="+mj-lt"/>
              </a:rPr>
              <a:t>INACTIVITY</a:t>
            </a:r>
            <a:endParaRPr lang="en-GB" b="1" dirty="0" smtClean="0">
              <a:latin typeface="+mj-lt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b="1" dirty="0" smtClean="0">
                <a:latin typeface="+mj-lt"/>
              </a:rPr>
              <a:t>B) </a:t>
            </a:r>
            <a:r>
              <a:rPr lang="sr-Latn-RS" b="1" dirty="0" smtClean="0">
                <a:latin typeface="+mj-lt"/>
              </a:rPr>
              <a:t>UNUSUAL HIGH TEMPERATURE OF THE OCEAN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b="1" dirty="0" smtClean="0">
                <a:latin typeface="+mj-lt"/>
              </a:rPr>
              <a:t>C) THE </a:t>
            </a:r>
            <a:r>
              <a:rPr lang="sr-Latn-RS" b="1" dirty="0" smtClean="0">
                <a:latin typeface="+mj-lt"/>
              </a:rPr>
              <a:t>END OF VEGETATION PERIOD IN NORTH HEMISPHERE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b="1" dirty="0" smtClean="0">
                <a:latin typeface="+mj-lt"/>
              </a:rPr>
              <a:t>D) </a:t>
            </a:r>
            <a:r>
              <a:rPr lang="sr-Latn-RS" b="1" dirty="0" smtClean="0">
                <a:latin typeface="+mj-lt"/>
              </a:rPr>
              <a:t>UNUSUAL LOW TEMPERATURE OF THE OCEAN</a:t>
            </a:r>
            <a:endParaRPr lang="sr-Latn-RS" b="1" dirty="0">
              <a:latin typeface="+mj-lt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-152400"/>
            <a:ext cx="9144000" cy="1295400"/>
          </a:xfrm>
        </p:spPr>
        <p:txBody>
          <a:bodyPr>
            <a:noAutofit/>
          </a:bodyPr>
          <a:lstStyle/>
          <a:p>
            <a:pPr algn="l"/>
            <a:r>
              <a:rPr lang="en-GB" sz="3200" b="1" dirty="0" smtClean="0">
                <a:latin typeface="+mn-lt"/>
              </a:rPr>
              <a:t>18)</a:t>
            </a:r>
            <a:r>
              <a:rPr lang="sr-Latn-RS" sz="3200" b="1" dirty="0" smtClean="0">
                <a:latin typeface="+mn-lt"/>
              </a:rPr>
              <a:t> </a:t>
            </a:r>
            <a:r>
              <a:rPr lang="en-GB" sz="3200" b="1" dirty="0" smtClean="0">
                <a:latin typeface="+mn-lt"/>
              </a:rPr>
              <a:t>T</a:t>
            </a:r>
            <a:r>
              <a:rPr lang="sr-Latn-RS" sz="3200" b="1" dirty="0" smtClean="0">
                <a:latin typeface="+mn-lt"/>
              </a:rPr>
              <a:t>he concentration of carbon dioxide </a:t>
            </a:r>
            <a:r>
              <a:rPr lang="en-GB" sz="3200" b="1" dirty="0" smtClean="0">
                <a:latin typeface="+mn-lt"/>
              </a:rPr>
              <a:t>at Mauna Loa observatory is </a:t>
            </a:r>
            <a:r>
              <a:rPr lang="sr-Latn-RS" sz="3200" b="1" dirty="0" smtClean="0">
                <a:latin typeface="+mn-lt"/>
              </a:rPr>
              <a:t>the lowest in </a:t>
            </a:r>
            <a:r>
              <a:rPr lang="en-US" sz="3200" b="1" dirty="0" smtClean="0">
                <a:latin typeface="+mn-lt"/>
              </a:rPr>
              <a:t>O</a:t>
            </a:r>
            <a:r>
              <a:rPr lang="sr-Latn-RS" sz="3200" b="1" dirty="0" smtClean="0">
                <a:latin typeface="+mn-lt"/>
              </a:rPr>
              <a:t>ctober</a:t>
            </a:r>
            <a:r>
              <a:rPr lang="en-GB" sz="3200" b="1" dirty="0" smtClean="0">
                <a:latin typeface="+mn-lt"/>
              </a:rPr>
              <a:t> due to:</a:t>
            </a:r>
            <a:endParaRPr lang="en-US" sz="3200" b="1" dirty="0">
              <a:latin typeface="+mn-lt"/>
            </a:endParaRPr>
          </a:p>
        </p:txBody>
      </p:sp>
      <p:pic>
        <p:nvPicPr>
          <p:cNvPr id="3076" name="Picture 4" descr="Ð ÐµÐ·ÑÐ»ÑÐ°Ñ ÑÐ»Ð¸ÐºÐ° Ð·Ð° carbon dioxide concentration during a yea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052"/>
          <a:stretch/>
        </p:blipFill>
        <p:spPr bwMode="auto">
          <a:xfrm>
            <a:off x="1371600" y="3523424"/>
            <a:ext cx="6210300" cy="333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5166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GB" sz="3200" b="1" dirty="0" smtClean="0">
                <a:latin typeface="+mn-lt"/>
              </a:rPr>
              <a:t>19) </a:t>
            </a:r>
            <a:r>
              <a:rPr lang="sr-Latn-RS" sz="3200" b="1" dirty="0" smtClean="0">
                <a:latin typeface="+mn-lt"/>
              </a:rPr>
              <a:t>Which part of the light do</a:t>
            </a:r>
            <a:r>
              <a:rPr lang="en-US" sz="3200" b="1" dirty="0" err="1" smtClean="0">
                <a:latin typeface="+mn-lt"/>
              </a:rPr>
              <a:t>es</a:t>
            </a:r>
            <a:r>
              <a:rPr lang="sr-Latn-RS" sz="3200" b="1" dirty="0" smtClean="0">
                <a:latin typeface="+mn-lt"/>
              </a:rPr>
              <a:t> CO2 absorb</a:t>
            </a:r>
            <a:r>
              <a:rPr lang="en-US" sz="3200" b="1" dirty="0" smtClean="0">
                <a:latin typeface="+mn-lt"/>
              </a:rPr>
              <a:t> </a:t>
            </a:r>
            <a:r>
              <a:rPr lang="sr-Latn-RS" sz="3200" b="1" dirty="0" smtClean="0">
                <a:latin typeface="+mn-lt"/>
              </a:rPr>
              <a:t>most?</a:t>
            </a:r>
            <a:endParaRPr lang="en-US" sz="32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" y="1066800"/>
            <a:ext cx="912495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 smtClean="0"/>
              <a:t>A) </a:t>
            </a:r>
            <a:r>
              <a:rPr lang="sr-Latn-RS" b="1" dirty="0" smtClean="0"/>
              <a:t>VISIBLE</a:t>
            </a:r>
            <a:r>
              <a:rPr lang="en-GB" b="1" dirty="0" smtClean="0"/>
              <a:t>                                    B) </a:t>
            </a:r>
            <a:r>
              <a:rPr lang="sr-Latn-RS" b="1" dirty="0" smtClean="0"/>
              <a:t>ULTRAVIOLET</a:t>
            </a:r>
          </a:p>
          <a:p>
            <a:pPr marL="0" indent="0">
              <a:buNone/>
            </a:pPr>
            <a:r>
              <a:rPr lang="en-GB" b="1" dirty="0" smtClean="0"/>
              <a:t>C) </a:t>
            </a:r>
            <a:r>
              <a:rPr lang="sr-Latn-RS" b="1" dirty="0" smtClean="0"/>
              <a:t>INFRARED</a:t>
            </a:r>
            <a:r>
              <a:rPr lang="en-GB" b="1" dirty="0" smtClean="0"/>
              <a:t>                               D) </a:t>
            </a:r>
            <a:r>
              <a:rPr lang="sr-Latn-RS" b="1" dirty="0" smtClean="0"/>
              <a:t>X-RAYS</a:t>
            </a:r>
            <a:endParaRPr lang="en-US" b="1" dirty="0"/>
          </a:p>
        </p:txBody>
      </p:sp>
      <p:pic>
        <p:nvPicPr>
          <p:cNvPr id="5122" name="Picture 2" descr="Ð ÐµÐ·ÑÐ»ÑÐ°Ñ ÑÐ»Ð¸ÐºÐ° Ð·Ð° greenhouse gas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6000"/>
            <a:ext cx="8305800" cy="454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6018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304800"/>
            <a:ext cx="9143999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Cyrl-RS" sz="2000" dirty="0" smtClean="0"/>
          </a:p>
          <a:p>
            <a:r>
              <a:rPr lang="en-GB" sz="3200" b="1" dirty="0" smtClean="0"/>
              <a:t>20</a:t>
            </a:r>
            <a:r>
              <a:rPr lang="sr-Cyrl-RS" sz="3200" b="1" dirty="0" smtClean="0"/>
              <a:t>) </a:t>
            </a:r>
            <a:r>
              <a:rPr lang="en-GB" sz="3200" b="1" dirty="0" smtClean="0"/>
              <a:t>Next photos were captured in:</a:t>
            </a:r>
            <a:endParaRPr lang="sr-Cyrl-RS" sz="3200" b="1" dirty="0" smtClean="0"/>
          </a:p>
          <a:p>
            <a:endParaRPr lang="sr-Cyrl-RS" sz="2800" b="1" dirty="0" smtClean="0"/>
          </a:p>
          <a:p>
            <a:r>
              <a:rPr lang="en-US" sz="3200" b="1" dirty="0" smtClean="0"/>
              <a:t>A</a:t>
            </a:r>
            <a:r>
              <a:rPr lang="en-GB" sz="3200" b="1" dirty="0" smtClean="0"/>
              <a:t>)</a:t>
            </a:r>
            <a:r>
              <a:rPr lang="sr-Latn-RS" sz="3200" b="1" dirty="0" smtClean="0"/>
              <a:t> G</a:t>
            </a:r>
            <a:r>
              <a:rPr lang="en-GB" sz="3200" b="1" dirty="0" smtClean="0"/>
              <a:t>HANA</a:t>
            </a:r>
            <a:endParaRPr lang="en-US" sz="3200" b="1" dirty="0" smtClean="0"/>
          </a:p>
          <a:p>
            <a:r>
              <a:rPr lang="en-US" sz="3200" b="1" dirty="0" smtClean="0"/>
              <a:t>B</a:t>
            </a:r>
            <a:r>
              <a:rPr lang="en-GB" sz="3200" b="1" dirty="0" smtClean="0"/>
              <a:t>)</a:t>
            </a:r>
            <a:r>
              <a:rPr lang="sr-Latn-RS" sz="3200" b="1" dirty="0" smtClean="0"/>
              <a:t> M</a:t>
            </a:r>
            <a:r>
              <a:rPr lang="en-GB" sz="3200" b="1" dirty="0" smtClean="0"/>
              <a:t>OROCCO</a:t>
            </a:r>
            <a:endParaRPr lang="en-US" sz="3200" b="1" dirty="0" smtClean="0"/>
          </a:p>
          <a:p>
            <a:r>
              <a:rPr lang="en-US" sz="3200" b="1" dirty="0" smtClean="0"/>
              <a:t>C</a:t>
            </a:r>
            <a:r>
              <a:rPr lang="en-GB" sz="3200" b="1" dirty="0" smtClean="0"/>
              <a:t>)</a:t>
            </a:r>
            <a:r>
              <a:rPr lang="sr-Latn-RS" sz="3200" b="1" dirty="0" smtClean="0"/>
              <a:t> </a:t>
            </a:r>
            <a:r>
              <a:rPr lang="en-GB" sz="3200" b="1" dirty="0" smtClean="0"/>
              <a:t>CONGO</a:t>
            </a:r>
            <a:endParaRPr lang="en-US" sz="3200" b="1" dirty="0" smtClean="0"/>
          </a:p>
          <a:p>
            <a:r>
              <a:rPr lang="en-US" sz="3200" b="1" dirty="0" smtClean="0"/>
              <a:t>D</a:t>
            </a:r>
            <a:r>
              <a:rPr lang="en-GB" sz="3200" b="1" dirty="0" smtClean="0"/>
              <a:t>)</a:t>
            </a:r>
            <a:r>
              <a:rPr lang="sr-Latn-RS" sz="3200" b="1" dirty="0" smtClean="0"/>
              <a:t> E</a:t>
            </a:r>
            <a:r>
              <a:rPr lang="en-GB" sz="3200" b="1" dirty="0" smtClean="0"/>
              <a:t>THIOPIA</a:t>
            </a:r>
            <a:endParaRPr lang="en-US" sz="3200" b="1" dirty="0" smtClean="0"/>
          </a:p>
          <a:p>
            <a:endParaRPr lang="sr-Cyrl-RS" sz="2000" dirty="0" smtClean="0"/>
          </a:p>
          <a:p>
            <a:endParaRPr lang="sr-Cyrl-RS" sz="2000" dirty="0" smtClean="0"/>
          </a:p>
          <a:p>
            <a:endParaRPr lang="en-US" sz="2000" dirty="0" smtClean="0"/>
          </a:p>
        </p:txBody>
      </p:sp>
      <p:pic>
        <p:nvPicPr>
          <p:cNvPr id="1026" name="Picture 2" descr="C:\Users\Aleksandar\Desktop\BGO 2019\mmt\coffee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914400"/>
            <a:ext cx="2286000" cy="2843284"/>
          </a:xfrm>
          <a:prstGeom prst="rect">
            <a:avLst/>
          </a:prstGeom>
          <a:noFill/>
        </p:spPr>
      </p:pic>
      <p:pic>
        <p:nvPicPr>
          <p:cNvPr id="1028" name="Picture 4" descr="C:\Users\Aleksandar\Desktop\BGO 2019\mmt\800px-Semien_Mountains_1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889612"/>
            <a:ext cx="3977185" cy="2968388"/>
          </a:xfrm>
          <a:prstGeom prst="rect">
            <a:avLst/>
          </a:prstGeom>
          <a:noFill/>
        </p:spPr>
      </p:pic>
      <p:pic>
        <p:nvPicPr>
          <p:cNvPr id="1030" name="Picture 6" descr="C:\Users\Aleksandar\Desktop\BGO 2019\mmt\On_The_Road_To_Simien_Mountains_National_Park,_Ethiopia_(2446794591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54776" y="882503"/>
            <a:ext cx="3893691" cy="2904754"/>
          </a:xfrm>
          <a:prstGeom prst="rect">
            <a:avLst/>
          </a:prstGeom>
          <a:noFill/>
        </p:spPr>
      </p:pic>
      <p:pic>
        <p:nvPicPr>
          <p:cNvPr id="1031" name="Picture 7" descr="C:\Users\Aleksandar\Desktop\BGO 2019\mmt\bahir-dar.png.jpg"/>
          <p:cNvPicPr>
            <a:picLocks noChangeAspect="1" noChangeArrowheads="1"/>
          </p:cNvPicPr>
          <p:nvPr/>
        </p:nvPicPr>
        <p:blipFill>
          <a:blip r:embed="rId5"/>
          <a:srcRect l="24521" r="2192"/>
          <a:stretch>
            <a:fillRect/>
          </a:stretch>
        </p:blipFill>
        <p:spPr bwMode="auto">
          <a:xfrm>
            <a:off x="4419600" y="3889612"/>
            <a:ext cx="4572000" cy="29683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0573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 descr="C:\Users\vaio\Desktop\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3395782"/>
            <a:ext cx="7058025" cy="3462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7886700" cy="815974"/>
          </a:xfrm>
        </p:spPr>
        <p:txBody>
          <a:bodyPr>
            <a:normAutofit/>
          </a:bodyPr>
          <a:lstStyle/>
          <a:p>
            <a:pPr algn="l"/>
            <a:r>
              <a:rPr lang="en-GB" sz="3200" b="1" dirty="0" smtClean="0">
                <a:latin typeface="+mn-lt"/>
              </a:rPr>
              <a:t>21) T</a:t>
            </a:r>
            <a:r>
              <a:rPr lang="sr-Latn-RS" sz="3200" b="1" dirty="0" smtClean="0">
                <a:latin typeface="+mn-lt"/>
              </a:rPr>
              <a:t>he map represent</a:t>
            </a:r>
            <a:r>
              <a:rPr lang="en-GB" sz="3200" b="1" dirty="0" smtClean="0">
                <a:latin typeface="+mn-lt"/>
              </a:rPr>
              <a:t>s the percentage of:</a:t>
            </a:r>
            <a:endParaRPr lang="en-US" sz="32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57150" y="685800"/>
            <a:ext cx="9296400" cy="4351338"/>
          </a:xfrm>
        </p:spPr>
        <p:txBody>
          <a:bodyPr/>
          <a:lstStyle/>
          <a:p>
            <a:pPr marL="0" indent="0">
              <a:buNone/>
            </a:pPr>
            <a:r>
              <a:rPr lang="en-GB" b="1" dirty="0" smtClean="0">
                <a:latin typeface="+mj-lt"/>
              </a:rPr>
              <a:t>A) </a:t>
            </a:r>
            <a:r>
              <a:rPr lang="sr-Latn-RS" b="1" dirty="0" smtClean="0">
                <a:latin typeface="+mj-lt"/>
              </a:rPr>
              <a:t>POPULATION UNDER SEVERE WATER SCARCITY AT LEAST ONE MONTH IN YEAR</a:t>
            </a:r>
          </a:p>
          <a:p>
            <a:pPr marL="0" indent="0">
              <a:buNone/>
            </a:pPr>
            <a:r>
              <a:rPr lang="en-GB" b="1" dirty="0" smtClean="0">
                <a:latin typeface="+mj-lt"/>
              </a:rPr>
              <a:t>B) </a:t>
            </a:r>
            <a:r>
              <a:rPr lang="sr-Latn-RS" b="1" dirty="0" smtClean="0">
                <a:latin typeface="+mj-lt"/>
              </a:rPr>
              <a:t>P</a:t>
            </a:r>
            <a:r>
              <a:rPr lang="en-GB" b="1" dirty="0" smtClean="0">
                <a:latin typeface="+mj-lt"/>
              </a:rPr>
              <a:t>ER</a:t>
            </a:r>
            <a:r>
              <a:rPr lang="sr-Latn-RS" b="1" dirty="0" smtClean="0">
                <a:latin typeface="+mj-lt"/>
              </a:rPr>
              <a:t>CENTAGE OF FOREST AREA</a:t>
            </a:r>
          </a:p>
          <a:p>
            <a:pPr marL="0" indent="0">
              <a:buNone/>
            </a:pPr>
            <a:r>
              <a:rPr lang="en-GB" b="1" dirty="0" smtClean="0">
                <a:latin typeface="+mj-lt"/>
              </a:rPr>
              <a:t>C) </a:t>
            </a:r>
            <a:r>
              <a:rPr lang="sr-Latn-RS" b="1" dirty="0" smtClean="0">
                <a:latin typeface="+mj-lt"/>
              </a:rPr>
              <a:t>P</a:t>
            </a:r>
            <a:r>
              <a:rPr lang="en-GB" b="1" dirty="0" smtClean="0">
                <a:latin typeface="+mj-lt"/>
              </a:rPr>
              <a:t>ER</a:t>
            </a:r>
            <a:r>
              <a:rPr lang="sr-Latn-RS" b="1" dirty="0" smtClean="0">
                <a:latin typeface="+mj-lt"/>
              </a:rPr>
              <a:t>CENTAGE OF DESERT AREA</a:t>
            </a:r>
          </a:p>
          <a:p>
            <a:pPr marL="0" indent="0">
              <a:buNone/>
            </a:pPr>
            <a:r>
              <a:rPr lang="en-GB" b="1" dirty="0" smtClean="0">
                <a:latin typeface="+mj-lt"/>
              </a:rPr>
              <a:t>D) </a:t>
            </a:r>
            <a:r>
              <a:rPr lang="sr-Latn-RS" b="1" dirty="0" smtClean="0">
                <a:latin typeface="+mj-lt"/>
              </a:rPr>
              <a:t>P</a:t>
            </a:r>
            <a:r>
              <a:rPr lang="en-GB" b="1" dirty="0" smtClean="0">
                <a:latin typeface="+mj-lt"/>
              </a:rPr>
              <a:t>ER</a:t>
            </a:r>
            <a:r>
              <a:rPr lang="sr-Latn-RS" b="1" dirty="0" smtClean="0">
                <a:latin typeface="+mj-lt"/>
              </a:rPr>
              <a:t>CENTAGE OF THE POPULATION UNDER 15 YEARS OLD</a:t>
            </a:r>
          </a:p>
          <a:p>
            <a:pPr marL="514350" indent="-514350">
              <a:buNone/>
            </a:pP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86322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0"/>
            <a:ext cx="9220200" cy="1143000"/>
          </a:xfrm>
        </p:spPr>
        <p:txBody>
          <a:bodyPr>
            <a:noAutofit/>
          </a:bodyPr>
          <a:lstStyle/>
          <a:p>
            <a:pPr algn="l"/>
            <a:r>
              <a:rPr lang="en-GB" sz="3600" b="1" dirty="0" smtClean="0">
                <a:latin typeface="+mn-lt"/>
              </a:rPr>
              <a:t>22) The tree in the pictures is a national symbol of:</a:t>
            </a:r>
            <a:endParaRPr lang="hr-HR" sz="36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3760" y="1242218"/>
            <a:ext cx="9177759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b="1" dirty="0" smtClean="0"/>
              <a:t>A) JORDAN </a:t>
            </a:r>
            <a:r>
              <a:rPr lang="en-GB" sz="3600" b="1" dirty="0"/>
              <a:t> </a:t>
            </a:r>
            <a:r>
              <a:rPr lang="en-GB" sz="3600" b="1" dirty="0" smtClean="0"/>
              <a:t>                             B) LEBANON</a:t>
            </a:r>
            <a:endParaRPr lang="hr-HR" sz="3600" b="1" dirty="0" smtClean="0"/>
          </a:p>
          <a:p>
            <a:pPr marL="0" indent="0">
              <a:buNone/>
            </a:pPr>
            <a:r>
              <a:rPr lang="en-GB" sz="3600" b="1" dirty="0" smtClean="0"/>
              <a:t>C) CANADA</a:t>
            </a:r>
            <a:r>
              <a:rPr lang="en-GB" sz="3600" b="1" dirty="0"/>
              <a:t> </a:t>
            </a:r>
            <a:r>
              <a:rPr lang="en-GB" sz="3600" b="1" dirty="0" smtClean="0"/>
              <a:t>                              D) </a:t>
            </a:r>
            <a:r>
              <a:rPr lang="hr-HR" sz="3600" b="1" dirty="0" smtClean="0"/>
              <a:t>T</a:t>
            </a:r>
            <a:r>
              <a:rPr lang="en-GB" sz="3600" b="1" dirty="0" smtClean="0"/>
              <a:t>URKMENISTAN </a:t>
            </a:r>
            <a:endParaRPr lang="hr-HR" sz="3600" b="1" dirty="0"/>
          </a:p>
        </p:txBody>
      </p:sp>
      <p:pic>
        <p:nvPicPr>
          <p:cNvPr id="1026" name="Picture 2" descr="E:\Fax\Doktorske studije\Centar za talente\BiGeo 2019\ob_f5913d_img-842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29" r="9471"/>
          <a:stretch/>
        </p:blipFill>
        <p:spPr bwMode="auto">
          <a:xfrm>
            <a:off x="1676400" y="2533057"/>
            <a:ext cx="7452168" cy="4359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938" y="3276600"/>
            <a:ext cx="1705338" cy="2280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076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52400"/>
            <a:ext cx="8229600" cy="1143000"/>
          </a:xfrm>
        </p:spPr>
        <p:txBody>
          <a:bodyPr>
            <a:normAutofit/>
          </a:bodyPr>
          <a:lstStyle/>
          <a:p>
            <a:pPr algn="just"/>
            <a:r>
              <a:rPr lang="en-GB" sz="3600" b="1" dirty="0" smtClean="0">
                <a:latin typeface="+mn-lt"/>
              </a:rPr>
              <a:t>23) This map is a contour of</a:t>
            </a:r>
            <a:r>
              <a:rPr lang="hr-HR" sz="3600" b="1" dirty="0" smtClean="0">
                <a:latin typeface="+mn-lt"/>
              </a:rPr>
              <a:t>:</a:t>
            </a:r>
            <a:endParaRPr lang="hr-HR" sz="36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8229600" cy="4525963"/>
          </a:xfrm>
        </p:spPr>
        <p:txBody>
          <a:bodyPr>
            <a:normAutofit/>
          </a:bodyPr>
          <a:lstStyle/>
          <a:p>
            <a:pPr marL="514350" indent="-514350">
              <a:buAutoNum type="alphaUcParenR"/>
            </a:pPr>
            <a:r>
              <a:rPr lang="en-GB" sz="3600" b="1" dirty="0" smtClean="0"/>
              <a:t>ZAMBIA </a:t>
            </a:r>
            <a:endParaRPr lang="hr-HR" sz="3600" b="1" dirty="0" smtClean="0"/>
          </a:p>
          <a:p>
            <a:pPr marL="514350" indent="-514350">
              <a:buAutoNum type="alphaUcParenR"/>
            </a:pPr>
            <a:r>
              <a:rPr lang="hr-HR" sz="3600" b="1" dirty="0" smtClean="0"/>
              <a:t>ZIMBAB</a:t>
            </a:r>
            <a:r>
              <a:rPr lang="en-GB" sz="3600" b="1" dirty="0" smtClean="0"/>
              <a:t>WE</a:t>
            </a:r>
            <a:endParaRPr lang="hr-HR" sz="3600" b="1" dirty="0" smtClean="0"/>
          </a:p>
          <a:p>
            <a:pPr marL="514350" indent="-514350">
              <a:buAutoNum type="alphaUcParenR"/>
            </a:pPr>
            <a:r>
              <a:rPr lang="hr-HR" sz="3600" b="1" dirty="0" smtClean="0"/>
              <a:t>BO</a:t>
            </a:r>
            <a:r>
              <a:rPr lang="en-GB" sz="3600" b="1" dirty="0" smtClean="0"/>
              <a:t>TSWANA</a:t>
            </a:r>
            <a:endParaRPr lang="hr-HR" sz="3600" b="1" dirty="0" smtClean="0"/>
          </a:p>
          <a:p>
            <a:pPr marL="514350" indent="-514350">
              <a:buAutoNum type="alphaUcParenR"/>
            </a:pPr>
            <a:r>
              <a:rPr lang="hr-HR" sz="3600" b="1" dirty="0" smtClean="0"/>
              <a:t>R</a:t>
            </a:r>
            <a:r>
              <a:rPr lang="en-GB" sz="3600" b="1" dirty="0" smtClean="0"/>
              <a:t>WANDA</a:t>
            </a:r>
            <a:endParaRPr lang="hr-HR" sz="3600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840099"/>
            <a:ext cx="5867400" cy="6010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4662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397" y="0"/>
            <a:ext cx="9160398" cy="1143000"/>
          </a:xfrm>
        </p:spPr>
        <p:txBody>
          <a:bodyPr>
            <a:noAutofit/>
          </a:bodyPr>
          <a:lstStyle/>
          <a:p>
            <a:pPr algn="just"/>
            <a:r>
              <a:rPr lang="en-GB" sz="3200" b="1" dirty="0" smtClean="0">
                <a:latin typeface="+mn-lt"/>
              </a:rPr>
              <a:t>24) The map of the world shows the population of: </a:t>
            </a:r>
            <a:endParaRPr lang="hr-HR" sz="32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051791"/>
            <a:ext cx="9144001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 smtClean="0"/>
              <a:t>A) PROTESTANT            B) CATOLIC </a:t>
            </a:r>
            <a:r>
              <a:rPr lang="hr-HR" b="1" dirty="0" smtClean="0"/>
              <a:t> </a:t>
            </a:r>
            <a:r>
              <a:rPr lang="en-GB" b="1" dirty="0"/>
              <a:t> </a:t>
            </a:r>
            <a:endParaRPr lang="en-GB" b="1" dirty="0" smtClean="0"/>
          </a:p>
          <a:p>
            <a:pPr marL="0" indent="0">
              <a:buNone/>
            </a:pPr>
            <a:r>
              <a:rPr lang="en-GB" b="1" dirty="0" smtClean="0"/>
              <a:t>C) </a:t>
            </a:r>
            <a:r>
              <a:rPr lang="en-GB" b="1" dirty="0"/>
              <a:t>MORMONS               </a:t>
            </a:r>
            <a:r>
              <a:rPr lang="en-GB" b="1" dirty="0" smtClean="0"/>
              <a:t>D) BUDDHISTS</a:t>
            </a:r>
            <a:endParaRPr lang="hr-HR" b="1" dirty="0"/>
          </a:p>
        </p:txBody>
      </p:sp>
      <p:pic>
        <p:nvPicPr>
          <p:cNvPr id="7171" name="Picture 3" descr="C:\Users\korisnik\Desktop\Slike za MMT\mormoni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53"/>
          <a:stretch/>
        </p:blipFill>
        <p:spPr bwMode="auto">
          <a:xfrm>
            <a:off x="990600" y="2323791"/>
            <a:ext cx="7448073" cy="4570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182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-152400"/>
            <a:ext cx="8229600" cy="838200"/>
          </a:xfrm>
        </p:spPr>
        <p:txBody>
          <a:bodyPr>
            <a:normAutofit/>
          </a:bodyPr>
          <a:lstStyle/>
          <a:p>
            <a:pPr algn="just"/>
            <a:r>
              <a:rPr lang="en-GB" sz="3200" b="1" dirty="0" smtClean="0">
                <a:latin typeface="+mn-lt"/>
              </a:rPr>
              <a:t>25) This animal is endangered due to</a:t>
            </a:r>
            <a:r>
              <a:rPr lang="hr-HR" sz="3200" b="1" dirty="0" smtClean="0">
                <a:latin typeface="+mn-lt"/>
              </a:rPr>
              <a:t>:</a:t>
            </a:r>
            <a:endParaRPr lang="hr-HR" sz="32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10798"/>
            <a:ext cx="9144000" cy="4525963"/>
          </a:xfrm>
        </p:spPr>
        <p:txBody>
          <a:bodyPr>
            <a:normAutofit/>
          </a:bodyPr>
          <a:lstStyle/>
          <a:p>
            <a:pPr marL="514350" indent="-514350">
              <a:buAutoNum type="alphaUcParenR"/>
            </a:pPr>
            <a:r>
              <a:rPr lang="en-GB" b="1" dirty="0" smtClean="0"/>
              <a:t>EXPLOITATION OF BANANAS </a:t>
            </a:r>
            <a:endParaRPr lang="hr-HR" b="1" dirty="0" smtClean="0"/>
          </a:p>
          <a:p>
            <a:pPr marL="514350" indent="-514350">
              <a:buAutoNum type="alphaUcParenR"/>
            </a:pPr>
            <a:r>
              <a:rPr lang="en-GB" b="1" dirty="0" smtClean="0"/>
              <a:t>SOIL EROSION</a:t>
            </a:r>
            <a:endParaRPr lang="hr-HR" b="1" dirty="0" smtClean="0"/>
          </a:p>
          <a:p>
            <a:pPr marL="514350" indent="-514350">
              <a:buAutoNum type="alphaUcParenR"/>
            </a:pPr>
            <a:r>
              <a:rPr lang="en-GB" b="1" dirty="0" smtClean="0"/>
              <a:t>LACK OF THE FRESH WATER</a:t>
            </a:r>
            <a:endParaRPr lang="hr-HR" b="1" dirty="0" smtClean="0"/>
          </a:p>
          <a:p>
            <a:pPr marL="514350" indent="-514350">
              <a:buAutoNum type="alphaUcParenR"/>
            </a:pPr>
            <a:r>
              <a:rPr lang="en-GB" b="1" dirty="0" smtClean="0"/>
              <a:t>SPREADING OF PALM OIL PLANTATIONS</a:t>
            </a:r>
            <a:endParaRPr lang="hr-HR" b="1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968" y="2895601"/>
            <a:ext cx="5946232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177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76200" y="-76200"/>
            <a:ext cx="9144000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 smtClean="0"/>
              <a:t>26</a:t>
            </a:r>
            <a:r>
              <a:rPr lang="sr-Cyrl-RS" sz="3200" b="1" dirty="0" smtClean="0"/>
              <a:t>)</a:t>
            </a:r>
            <a:r>
              <a:rPr lang="en-US" sz="3200" b="1" dirty="0" smtClean="0"/>
              <a:t> </a:t>
            </a:r>
            <a:r>
              <a:rPr lang="en-GB" sz="3200" b="1" dirty="0" smtClean="0"/>
              <a:t>What is the minimum</a:t>
            </a:r>
          </a:p>
          <a:p>
            <a:r>
              <a:rPr lang="en-GB" sz="3200" b="1" dirty="0" smtClean="0"/>
              <a:t>number of states you</a:t>
            </a:r>
          </a:p>
          <a:p>
            <a:r>
              <a:rPr lang="en-GB" sz="3200" b="1" dirty="0" smtClean="0"/>
              <a:t>need to go through, in</a:t>
            </a:r>
          </a:p>
          <a:p>
            <a:r>
              <a:rPr lang="en-GB" sz="3200" b="1" dirty="0" smtClean="0"/>
              <a:t>order to get from city A</a:t>
            </a:r>
          </a:p>
          <a:p>
            <a:r>
              <a:rPr lang="en-GB" sz="3200" b="1" dirty="0" smtClean="0"/>
              <a:t>to city B?    </a:t>
            </a:r>
          </a:p>
          <a:p>
            <a:r>
              <a:rPr lang="en-US" sz="3200" b="1" dirty="0" smtClean="0"/>
              <a:t> </a:t>
            </a:r>
            <a:endParaRPr lang="sr-Cyrl-RS" sz="3200" b="1" dirty="0" smtClean="0"/>
          </a:p>
          <a:p>
            <a:endParaRPr lang="sr-Cyrl-RS" sz="1400" b="1" dirty="0" smtClean="0"/>
          </a:p>
          <a:p>
            <a:r>
              <a:rPr lang="en-US" sz="3200" b="1" dirty="0" smtClean="0"/>
              <a:t>A</a:t>
            </a:r>
            <a:r>
              <a:rPr lang="en-GB" sz="3200" b="1" dirty="0"/>
              <a:t>)</a:t>
            </a:r>
            <a:r>
              <a:rPr lang="sr-Latn-RS" sz="3200" b="1" dirty="0" smtClean="0"/>
              <a:t> </a:t>
            </a:r>
            <a:r>
              <a:rPr lang="en-GB" sz="3200" b="1" dirty="0" smtClean="0"/>
              <a:t>ONE</a:t>
            </a:r>
            <a:endParaRPr lang="en-US" sz="3200" b="1" dirty="0" smtClean="0"/>
          </a:p>
          <a:p>
            <a:r>
              <a:rPr lang="en-US" sz="3200" b="1" dirty="0" smtClean="0"/>
              <a:t>B</a:t>
            </a:r>
            <a:r>
              <a:rPr lang="en-GB" sz="3200" b="1" dirty="0"/>
              <a:t>)</a:t>
            </a:r>
            <a:r>
              <a:rPr lang="sr-Latn-RS" sz="3200" b="1" dirty="0" smtClean="0"/>
              <a:t> </a:t>
            </a:r>
            <a:r>
              <a:rPr lang="en-GB" sz="3200" b="1" dirty="0" smtClean="0"/>
              <a:t>TWO</a:t>
            </a:r>
            <a:endParaRPr lang="en-US" sz="3200" b="1" dirty="0" smtClean="0"/>
          </a:p>
          <a:p>
            <a:r>
              <a:rPr lang="en-US" sz="3200" b="1" dirty="0" smtClean="0"/>
              <a:t>C</a:t>
            </a:r>
            <a:r>
              <a:rPr lang="en-GB" sz="3200" b="1" dirty="0"/>
              <a:t>)</a:t>
            </a:r>
            <a:r>
              <a:rPr lang="sr-Latn-RS" sz="3200" b="1" dirty="0" smtClean="0"/>
              <a:t> </a:t>
            </a:r>
            <a:r>
              <a:rPr lang="en-GB" sz="3200" b="1" dirty="0" smtClean="0"/>
              <a:t>THREE</a:t>
            </a:r>
            <a:endParaRPr lang="en-US" sz="3200" b="1" dirty="0" smtClean="0"/>
          </a:p>
          <a:p>
            <a:r>
              <a:rPr lang="en-US" sz="3200" b="1" dirty="0" smtClean="0"/>
              <a:t>D</a:t>
            </a:r>
            <a:r>
              <a:rPr lang="en-GB" sz="3200" b="1" dirty="0"/>
              <a:t>)</a:t>
            </a:r>
            <a:r>
              <a:rPr lang="sr-Latn-RS" sz="3200" b="1" dirty="0" smtClean="0"/>
              <a:t> </a:t>
            </a:r>
            <a:r>
              <a:rPr lang="en-GB" sz="3200" b="1" dirty="0" smtClean="0"/>
              <a:t>FOUR</a:t>
            </a:r>
            <a:endParaRPr lang="en-US" sz="3200" b="1" dirty="0" smtClean="0"/>
          </a:p>
        </p:txBody>
      </p:sp>
      <p:pic>
        <p:nvPicPr>
          <p:cNvPr id="3" name="Picture 2" descr="2010_Pyongyang_Panorama_2_1024x1024.jpg"/>
          <p:cNvPicPr>
            <a:picLocks noChangeAspect="1"/>
          </p:cNvPicPr>
          <p:nvPr/>
        </p:nvPicPr>
        <p:blipFill rotWithShape="1">
          <a:blip r:embed="rId2"/>
          <a:srcRect l="2985" t="4383" r="1493"/>
          <a:stretch/>
        </p:blipFill>
        <p:spPr>
          <a:xfrm>
            <a:off x="4267200" y="3276600"/>
            <a:ext cx="4876800" cy="3589735"/>
          </a:xfrm>
          <a:prstGeom prst="rect">
            <a:avLst/>
          </a:prstGeom>
        </p:spPr>
      </p:pic>
      <p:pic>
        <p:nvPicPr>
          <p:cNvPr id="4" name="Picture 3" descr="Kyiv_Batkivshchyna-Maty_flickr_Andriy Baranskyy.JPG"/>
          <p:cNvPicPr>
            <a:picLocks noChangeAspect="1"/>
          </p:cNvPicPr>
          <p:nvPr/>
        </p:nvPicPr>
        <p:blipFill rotWithShape="1">
          <a:blip r:embed="rId3" cstate="print"/>
          <a:srcRect l="2985" t="4695" r="1493"/>
          <a:stretch/>
        </p:blipFill>
        <p:spPr>
          <a:xfrm>
            <a:off x="4267200" y="0"/>
            <a:ext cx="4876800" cy="3276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710868" y="0"/>
            <a:ext cx="433132" cy="4031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3200" b="1" dirty="0" smtClean="0"/>
              <a:t>A</a:t>
            </a:r>
          </a:p>
          <a:p>
            <a:endParaRPr lang="sr-Latn-RS" sz="3200" b="1" dirty="0" smtClean="0"/>
          </a:p>
          <a:p>
            <a:endParaRPr lang="sr-Latn-RS" sz="3200" b="1" dirty="0" smtClean="0"/>
          </a:p>
          <a:p>
            <a:endParaRPr lang="sr-Latn-RS" sz="3200" b="1" dirty="0" smtClean="0"/>
          </a:p>
          <a:p>
            <a:endParaRPr lang="sr-Latn-RS" sz="3200" b="1" dirty="0" smtClean="0"/>
          </a:p>
          <a:p>
            <a:endParaRPr lang="sr-Latn-RS" sz="3200" b="1" dirty="0" smtClean="0"/>
          </a:p>
          <a:p>
            <a:endParaRPr lang="sr-Latn-RS" sz="3200" b="1" dirty="0" smtClean="0"/>
          </a:p>
          <a:p>
            <a:r>
              <a:rPr lang="sr-Latn-RS" sz="3200" b="1" dirty="0" smtClean="0"/>
              <a:t>B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775784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0866" y="15433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3200" b="1" dirty="0" smtClean="0">
                <a:latin typeface="+mn-lt"/>
              </a:rPr>
              <a:t>27) The map shows the basin of an Africa river? </a:t>
            </a:r>
            <a:r>
              <a:rPr lang="sr-Latn-RS" sz="3200" b="1" dirty="0" smtClean="0">
                <a:latin typeface="+mn-lt"/>
              </a:rPr>
              <a:t> </a:t>
            </a:r>
            <a:endParaRPr lang="en-US" sz="3200" b="1" dirty="0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371600"/>
            <a:ext cx="9144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A</a:t>
            </a:r>
            <a:r>
              <a:rPr lang="en-US" sz="3200" b="1" dirty="0"/>
              <a:t>) ORANGE </a:t>
            </a:r>
            <a:r>
              <a:rPr lang="en-US" sz="3200" b="1" dirty="0" smtClean="0"/>
              <a:t>                      B</a:t>
            </a:r>
            <a:r>
              <a:rPr lang="en-US" sz="3200" b="1" dirty="0"/>
              <a:t>) </a:t>
            </a:r>
            <a:r>
              <a:rPr lang="en-US" sz="3200" b="1" dirty="0" smtClean="0"/>
              <a:t>CONGO</a:t>
            </a:r>
          </a:p>
          <a:p>
            <a:r>
              <a:rPr lang="en-US" sz="3200" b="1" dirty="0" smtClean="0"/>
              <a:t>C) ZAMBEZI                       D) LIMPOPO</a:t>
            </a:r>
          </a:p>
          <a:p>
            <a:endParaRPr lang="en-US" sz="3200" b="1" dirty="0" smtClean="0"/>
          </a:p>
          <a:p>
            <a:r>
              <a:rPr lang="en-US" sz="3200" b="1" dirty="0" smtClean="0"/>
              <a:t> </a:t>
            </a:r>
            <a:endParaRPr lang="en-US" sz="3200" b="1" dirty="0"/>
          </a:p>
        </p:txBody>
      </p:sp>
      <p:pic>
        <p:nvPicPr>
          <p:cNvPr id="3074" name="Picture 2" descr="http://i.imgur.com/xPIM4mH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542760"/>
            <a:ext cx="7620000" cy="4315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507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8130" y="0"/>
            <a:ext cx="9220200" cy="761999"/>
          </a:xfrm>
        </p:spPr>
        <p:txBody>
          <a:bodyPr>
            <a:noAutofit/>
          </a:bodyPr>
          <a:lstStyle/>
          <a:p>
            <a:pPr algn="l"/>
            <a:r>
              <a:rPr lang="en-US" sz="3200" b="1" dirty="0" smtClean="0">
                <a:latin typeface="+mn-lt"/>
              </a:rPr>
              <a:t>28) This </a:t>
            </a:r>
            <a:r>
              <a:rPr lang="en-US" sz="3200" b="1" dirty="0">
                <a:latin typeface="+mn-lt"/>
              </a:rPr>
              <a:t>African country was colonized </a:t>
            </a:r>
            <a:r>
              <a:rPr lang="en-US" sz="3200" b="1" dirty="0" smtClean="0">
                <a:latin typeface="+mn-lt"/>
              </a:rPr>
              <a:t>by:</a:t>
            </a:r>
            <a:r>
              <a:rPr lang="sr-Latn-RS" sz="3200" b="1" dirty="0" smtClean="0">
                <a:latin typeface="+mn-lt"/>
              </a:rPr>
              <a:t> </a:t>
            </a:r>
            <a:endParaRPr lang="en-US" sz="3200" b="1" dirty="0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64" y="1752980"/>
            <a:ext cx="358043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A) PORTUGAL</a:t>
            </a:r>
          </a:p>
          <a:p>
            <a:pPr marL="742950" indent="-742950">
              <a:buAutoNum type="alphaUcParenR"/>
            </a:pPr>
            <a:endParaRPr lang="en-US" sz="3200" b="1" dirty="0" smtClean="0"/>
          </a:p>
          <a:p>
            <a:r>
              <a:rPr lang="en-US" sz="3200" b="1" dirty="0" smtClean="0"/>
              <a:t>B) ENGLAND</a:t>
            </a:r>
          </a:p>
          <a:p>
            <a:endParaRPr lang="en-US" sz="3200" b="1" dirty="0" smtClean="0"/>
          </a:p>
          <a:p>
            <a:r>
              <a:rPr lang="en-US" sz="3200" b="1" dirty="0" smtClean="0"/>
              <a:t>C) FRANCE</a:t>
            </a:r>
          </a:p>
          <a:p>
            <a:endParaRPr lang="en-US" sz="3200" b="1" dirty="0" smtClean="0"/>
          </a:p>
          <a:p>
            <a:r>
              <a:rPr lang="en-US" sz="3200" b="1" dirty="0" smtClean="0"/>
              <a:t>D) BELGIUM </a:t>
            </a:r>
            <a:endParaRPr lang="en-US" sz="32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5721" y="609599"/>
            <a:ext cx="6306349" cy="6257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111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4468" y="0"/>
            <a:ext cx="9158468" cy="1020762"/>
          </a:xfrm>
        </p:spPr>
        <p:txBody>
          <a:bodyPr>
            <a:noAutofit/>
          </a:bodyPr>
          <a:lstStyle/>
          <a:p>
            <a:pPr algn="l"/>
            <a:r>
              <a:rPr lang="en-US" sz="3200" b="1" dirty="0" smtClean="0">
                <a:latin typeface="+mn-lt"/>
              </a:rPr>
              <a:t>29) What is the name of the shown weather event? </a:t>
            </a:r>
            <a:endParaRPr lang="en-US" sz="3200" b="1" dirty="0">
              <a:latin typeface="+mn-lt"/>
            </a:endParaRPr>
          </a:p>
        </p:txBody>
      </p:sp>
      <p:pic>
        <p:nvPicPr>
          <p:cNvPr id="1028" name="Picture 4" descr="Ð ÐµÐ·ÑÐ»ÑÐ°Ñ ÑÐ»Ð¸ÐºÐ° Ð·Ð° el nino 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50" y="1981200"/>
            <a:ext cx="914935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-26044" y="990600"/>
            <a:ext cx="93224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A)LA NINA     B)CYCLONE      C)TSUNAMI      D)EL NINO</a:t>
            </a:r>
          </a:p>
          <a:p>
            <a:pPr marL="342900" indent="-342900">
              <a:buAutoNum type="alphaUcPeriod"/>
            </a:pPr>
            <a:endParaRPr lang="en-US" sz="3200" b="1" dirty="0" smtClean="0"/>
          </a:p>
          <a:p>
            <a:pPr marL="342900" indent="-342900">
              <a:buAutoNum type="alphaUcPeriod"/>
            </a:pP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728771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80" y="-23149"/>
            <a:ext cx="9135319" cy="632749"/>
          </a:xfrm>
        </p:spPr>
        <p:txBody>
          <a:bodyPr>
            <a:noAutofit/>
          </a:bodyPr>
          <a:lstStyle/>
          <a:p>
            <a:pPr algn="l"/>
            <a:r>
              <a:rPr lang="en-GB" sz="3200" b="1" dirty="0" smtClean="0">
                <a:latin typeface="+mn-lt"/>
              </a:rPr>
              <a:t>30) </a:t>
            </a:r>
            <a:r>
              <a:rPr lang="sr-Latn-RS" sz="3200" b="1" dirty="0" smtClean="0">
                <a:latin typeface="+mn-lt"/>
              </a:rPr>
              <a:t>What does the diagram represent?</a:t>
            </a:r>
            <a:endParaRPr lang="en-US" sz="32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78" y="609600"/>
            <a:ext cx="9118922" cy="1676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b="1" dirty="0" smtClean="0">
                <a:latin typeface="+mj-lt"/>
              </a:rPr>
              <a:t>A) </a:t>
            </a:r>
            <a:r>
              <a:rPr lang="sr-Latn-RS" b="1" dirty="0" smtClean="0">
                <a:latin typeface="+mj-lt"/>
              </a:rPr>
              <a:t>INDUSTRIAL SYMBIOSIS   B)</a:t>
            </a:r>
            <a:r>
              <a:rPr lang="en-GB" b="1" dirty="0" smtClean="0">
                <a:latin typeface="+mj-lt"/>
              </a:rPr>
              <a:t> </a:t>
            </a:r>
            <a:r>
              <a:rPr lang="sr-Latn-RS" b="1" dirty="0" smtClean="0">
                <a:latin typeface="+mj-lt"/>
              </a:rPr>
              <a:t>BLUE ECONOMY</a:t>
            </a:r>
          </a:p>
          <a:p>
            <a:pPr marL="0" indent="0">
              <a:buNone/>
            </a:pPr>
            <a:r>
              <a:rPr lang="sr-Latn-RS" b="1" dirty="0" smtClean="0">
                <a:latin typeface="+mj-lt"/>
              </a:rPr>
              <a:t>C) CIRCULAR ECONOMY   </a:t>
            </a:r>
            <a:r>
              <a:rPr lang="en-GB" b="1" dirty="0" smtClean="0">
                <a:latin typeface="+mj-lt"/>
              </a:rPr>
              <a:t>  </a:t>
            </a:r>
            <a:r>
              <a:rPr lang="sr-Latn-RS" b="1" dirty="0" smtClean="0">
                <a:latin typeface="+mj-lt"/>
              </a:rPr>
              <a:t>   D)</a:t>
            </a:r>
            <a:r>
              <a:rPr lang="en-GB" b="1" dirty="0" smtClean="0">
                <a:latin typeface="+mj-lt"/>
              </a:rPr>
              <a:t> </a:t>
            </a:r>
            <a:r>
              <a:rPr lang="sr-Latn-RS" b="1" dirty="0" smtClean="0">
                <a:latin typeface="+mj-lt"/>
              </a:rPr>
              <a:t>RECYLING</a:t>
            </a:r>
            <a:endParaRPr lang="en-US" b="1" dirty="0">
              <a:latin typeface="+mj-lt"/>
            </a:endParaRPr>
          </a:p>
        </p:txBody>
      </p:sp>
      <p:pic>
        <p:nvPicPr>
          <p:cNvPr id="10243" name="Picture 3" descr="C:\Users\vaio\Desktop\Untitled2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73" t="5185" r="10416" b="3704"/>
          <a:stretch/>
        </p:blipFill>
        <p:spPr bwMode="auto">
          <a:xfrm>
            <a:off x="838200" y="1829634"/>
            <a:ext cx="7467600" cy="5028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1256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 smtClean="0"/>
              <a:t>31) What factor influences the</a:t>
            </a:r>
          </a:p>
          <a:p>
            <a:r>
              <a:rPr lang="en-GB" sz="3200" b="1" dirty="0" smtClean="0"/>
              <a:t>spatial distribution of </a:t>
            </a:r>
          </a:p>
          <a:p>
            <a:r>
              <a:rPr lang="en-GB" sz="3200" b="1" dirty="0" smtClean="0"/>
              <a:t>isotherms in marked area </a:t>
            </a:r>
          </a:p>
          <a:p>
            <a:r>
              <a:rPr lang="en-GB" sz="3200" b="1" dirty="0" smtClean="0"/>
              <a:t>(red rectangular) during July?</a:t>
            </a:r>
          </a:p>
          <a:p>
            <a:endParaRPr lang="sr-Cyrl-RS" sz="3200" b="1" dirty="0" smtClean="0"/>
          </a:p>
          <a:p>
            <a:endParaRPr lang="sr-Cyrl-RS" sz="1400" b="1" dirty="0" smtClean="0"/>
          </a:p>
          <a:p>
            <a:r>
              <a:rPr lang="en-US" sz="3200" b="1" dirty="0" smtClean="0"/>
              <a:t>A</a:t>
            </a:r>
            <a:r>
              <a:rPr lang="en-GB" sz="3200" b="1" dirty="0"/>
              <a:t>)</a:t>
            </a:r>
            <a:r>
              <a:rPr lang="sr-Latn-RS" sz="3200" b="1" dirty="0" smtClean="0"/>
              <a:t> </a:t>
            </a:r>
            <a:r>
              <a:rPr lang="en-GB" sz="3200" b="1" dirty="0" smtClean="0"/>
              <a:t>DISTANCE FROM THE SEA</a:t>
            </a:r>
            <a:endParaRPr lang="en-US" sz="3200" b="1" dirty="0" smtClean="0"/>
          </a:p>
          <a:p>
            <a:endParaRPr lang="en-US" sz="3200" b="1" dirty="0" smtClean="0"/>
          </a:p>
          <a:p>
            <a:r>
              <a:rPr lang="en-US" sz="3200" b="1" dirty="0" smtClean="0"/>
              <a:t>B</a:t>
            </a:r>
            <a:r>
              <a:rPr lang="en-GB" sz="3200" b="1" dirty="0" smtClean="0"/>
              <a:t>)</a:t>
            </a:r>
            <a:r>
              <a:rPr lang="sr-Latn-RS" sz="3200" b="1" dirty="0" smtClean="0"/>
              <a:t> </a:t>
            </a:r>
            <a:r>
              <a:rPr lang="en-GB" sz="3200" b="1" dirty="0" smtClean="0"/>
              <a:t>OCEAN CURRENTS  </a:t>
            </a:r>
            <a:endParaRPr lang="en-US" sz="3200" b="1" dirty="0" smtClean="0"/>
          </a:p>
          <a:p>
            <a:endParaRPr lang="en-US" sz="3200" b="1" dirty="0" smtClean="0"/>
          </a:p>
          <a:p>
            <a:r>
              <a:rPr lang="en-US" sz="3200" b="1" dirty="0" smtClean="0"/>
              <a:t>C</a:t>
            </a:r>
            <a:r>
              <a:rPr lang="en-GB" sz="3200" b="1" dirty="0"/>
              <a:t>)</a:t>
            </a:r>
            <a:r>
              <a:rPr lang="sr-Latn-RS" sz="3200" b="1" dirty="0" smtClean="0"/>
              <a:t> </a:t>
            </a:r>
            <a:r>
              <a:rPr lang="en-GB" sz="3200" b="1" dirty="0" smtClean="0"/>
              <a:t>LATITUDE  </a:t>
            </a:r>
            <a:endParaRPr lang="en-US" sz="3200" b="1" dirty="0" smtClean="0"/>
          </a:p>
          <a:p>
            <a:endParaRPr lang="en-US" sz="3200" b="1" dirty="0" smtClean="0"/>
          </a:p>
          <a:p>
            <a:r>
              <a:rPr lang="en-US" sz="3200" b="1" dirty="0" smtClean="0"/>
              <a:t>D</a:t>
            </a:r>
            <a:r>
              <a:rPr lang="en-GB" sz="3200" b="1" dirty="0"/>
              <a:t>)</a:t>
            </a:r>
            <a:r>
              <a:rPr lang="sr-Latn-RS" sz="3200" b="1" dirty="0" smtClean="0"/>
              <a:t> </a:t>
            </a:r>
            <a:r>
              <a:rPr lang="en-GB" sz="3200" b="1" dirty="0" smtClean="0"/>
              <a:t>TERRAIN</a:t>
            </a:r>
            <a:r>
              <a:rPr lang="en-GB" sz="3200" dirty="0" smtClean="0"/>
              <a:t> (</a:t>
            </a:r>
            <a:r>
              <a:rPr lang="en-GB" sz="3200" b="1" dirty="0" smtClean="0"/>
              <a:t>RELIEF)</a:t>
            </a:r>
            <a:endParaRPr lang="en-US" sz="3200" b="1" dirty="0" smtClean="0"/>
          </a:p>
        </p:txBody>
      </p:sp>
      <p:pic>
        <p:nvPicPr>
          <p:cNvPr id="1026" name="Picture 2" descr="C:\Users\Aleksandar\Desktop\BGO 2019\mmt\20190619_115026.jpg"/>
          <p:cNvPicPr>
            <a:picLocks noChangeAspect="1" noChangeArrowheads="1"/>
          </p:cNvPicPr>
          <p:nvPr/>
        </p:nvPicPr>
        <p:blipFill>
          <a:blip r:embed="rId2" cstate="print"/>
          <a:srcRect b="8889"/>
          <a:stretch>
            <a:fillRect/>
          </a:stretch>
        </p:blipFill>
        <p:spPr bwMode="auto">
          <a:xfrm>
            <a:off x="5181601" y="-16348"/>
            <a:ext cx="3962400" cy="6874348"/>
          </a:xfrm>
          <a:prstGeom prst="rect">
            <a:avLst/>
          </a:prstGeom>
          <a:noFill/>
        </p:spPr>
      </p:pic>
      <p:sp>
        <p:nvSpPr>
          <p:cNvPr id="4" name="Rounded Rectangle 3"/>
          <p:cNvSpPr/>
          <p:nvPr/>
        </p:nvSpPr>
        <p:spPr>
          <a:xfrm>
            <a:off x="7162800" y="1676400"/>
            <a:ext cx="1219200" cy="609600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498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 smtClean="0"/>
              <a:t>32</a:t>
            </a:r>
            <a:r>
              <a:rPr lang="sr-Cyrl-RS" sz="3200" b="1" dirty="0" smtClean="0"/>
              <a:t>)</a:t>
            </a:r>
            <a:r>
              <a:rPr lang="en-US" sz="3200" b="1" dirty="0" smtClean="0"/>
              <a:t> </a:t>
            </a:r>
            <a:r>
              <a:rPr lang="en-GB" sz="3200" b="1" dirty="0" smtClean="0"/>
              <a:t>What is the name of rock from the </a:t>
            </a:r>
            <a:r>
              <a:rPr lang="en-GB" sz="3200" b="1" dirty="0"/>
              <a:t>picture that is used as a decorative building stone</a:t>
            </a:r>
            <a:r>
              <a:rPr lang="sr-Latn-RS" sz="3200" b="1" dirty="0" smtClean="0"/>
              <a:t>?</a:t>
            </a:r>
            <a:endParaRPr lang="sr-Cyrl-RS" sz="3200" b="1" dirty="0" smtClean="0"/>
          </a:p>
          <a:p>
            <a:endParaRPr lang="en-GB" sz="1400" b="1" dirty="0" smtClean="0"/>
          </a:p>
          <a:p>
            <a:endParaRPr lang="sr-Cyrl-RS" sz="1400" b="1" dirty="0" smtClean="0"/>
          </a:p>
          <a:p>
            <a:r>
              <a:rPr lang="en-GB" sz="3200" b="1" dirty="0" smtClean="0"/>
              <a:t>A) </a:t>
            </a:r>
            <a:r>
              <a:rPr lang="sr-Latn-RS" sz="3200" b="1" dirty="0" smtClean="0"/>
              <a:t>TUFA </a:t>
            </a:r>
            <a:endParaRPr lang="en-GB" sz="3200" b="1" dirty="0" smtClean="0"/>
          </a:p>
          <a:p>
            <a:pPr marL="514350" indent="-514350">
              <a:buAutoNum type="alphaUcParenR"/>
            </a:pPr>
            <a:endParaRPr lang="en-US" sz="3200" b="1" dirty="0" smtClean="0"/>
          </a:p>
          <a:p>
            <a:r>
              <a:rPr lang="en-US" sz="3200" b="1" dirty="0" smtClean="0"/>
              <a:t>B</a:t>
            </a:r>
            <a:r>
              <a:rPr lang="en-GB" sz="3200" b="1" dirty="0" smtClean="0"/>
              <a:t>) LIMESTONE</a:t>
            </a:r>
            <a:endParaRPr lang="en-US" sz="3200" b="1" dirty="0" smtClean="0"/>
          </a:p>
          <a:p>
            <a:endParaRPr lang="en-US" sz="3200" b="1" dirty="0" smtClean="0"/>
          </a:p>
          <a:p>
            <a:r>
              <a:rPr lang="en-US" sz="3200" b="1" dirty="0" smtClean="0"/>
              <a:t>C</a:t>
            </a:r>
            <a:r>
              <a:rPr lang="en-GB" sz="3200" b="1" dirty="0"/>
              <a:t>) </a:t>
            </a:r>
            <a:r>
              <a:rPr lang="en-GB" sz="3200" b="1" dirty="0" smtClean="0"/>
              <a:t>MARBLE</a:t>
            </a:r>
            <a:endParaRPr lang="en-US" sz="3200" b="1" dirty="0" smtClean="0"/>
          </a:p>
          <a:p>
            <a:endParaRPr lang="en-US" sz="3200" b="1" dirty="0" smtClean="0"/>
          </a:p>
          <a:p>
            <a:r>
              <a:rPr lang="en-US" sz="3200" b="1" dirty="0" smtClean="0"/>
              <a:t>D</a:t>
            </a:r>
            <a:r>
              <a:rPr lang="en-GB" sz="3200" b="1" dirty="0"/>
              <a:t>)</a:t>
            </a:r>
            <a:r>
              <a:rPr lang="sr-Latn-RS" sz="3200" b="1" dirty="0" smtClean="0"/>
              <a:t> </a:t>
            </a:r>
            <a:r>
              <a:rPr lang="en-GB" sz="3200" b="1" dirty="0" smtClean="0"/>
              <a:t>SANDSTONE</a:t>
            </a:r>
            <a:endParaRPr lang="en-US" sz="3200" b="1" dirty="0" smtClean="0"/>
          </a:p>
        </p:txBody>
      </p:sp>
      <p:pic>
        <p:nvPicPr>
          <p:cNvPr id="6" name="Picture 5" descr="Photo8114.jpg"/>
          <p:cNvPicPr>
            <a:picLocks noChangeAspect="1"/>
          </p:cNvPicPr>
          <p:nvPr/>
        </p:nvPicPr>
        <p:blipFill>
          <a:blip r:embed="rId2"/>
          <a:srcRect t="5556" b="34740"/>
          <a:stretch>
            <a:fillRect/>
          </a:stretch>
        </p:blipFill>
        <p:spPr>
          <a:xfrm>
            <a:off x="3200401" y="2126555"/>
            <a:ext cx="5943600" cy="4731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82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 smtClean="0"/>
              <a:t>33</a:t>
            </a:r>
            <a:r>
              <a:rPr lang="sr-Cyrl-RS" sz="3200" b="1" dirty="0" smtClean="0"/>
              <a:t>)</a:t>
            </a:r>
            <a:r>
              <a:rPr lang="en-US" sz="3200" b="1" dirty="0" smtClean="0"/>
              <a:t> </a:t>
            </a:r>
            <a:r>
              <a:rPr lang="en-GB" sz="3200" b="1" dirty="0" smtClean="0"/>
              <a:t>This type of vegetation is characteristic of</a:t>
            </a:r>
            <a:r>
              <a:rPr lang="sr-Latn-RS" sz="3200" b="1" dirty="0" smtClean="0"/>
              <a:t>:</a:t>
            </a:r>
            <a:endParaRPr lang="sr-Cyrl-RS" sz="3200" b="1" dirty="0" smtClean="0"/>
          </a:p>
          <a:p>
            <a:endParaRPr lang="sr-Cyrl-RS" sz="1400" b="1" dirty="0" smtClean="0"/>
          </a:p>
          <a:p>
            <a:r>
              <a:rPr lang="en-US" sz="3200" b="1" dirty="0" smtClean="0"/>
              <a:t>A</a:t>
            </a:r>
            <a:r>
              <a:rPr lang="en-GB" sz="3200" b="1" dirty="0"/>
              <a:t>)</a:t>
            </a:r>
            <a:r>
              <a:rPr lang="sr-Latn-RS" sz="3200" b="1" dirty="0" smtClean="0"/>
              <a:t> </a:t>
            </a:r>
            <a:r>
              <a:rPr lang="en-GB" sz="3200" b="1" dirty="0" smtClean="0"/>
              <a:t>CORSICA </a:t>
            </a:r>
            <a:endParaRPr lang="en-US" sz="3200" b="1" dirty="0" smtClean="0"/>
          </a:p>
          <a:p>
            <a:r>
              <a:rPr lang="en-US" sz="3200" b="1" dirty="0" smtClean="0"/>
              <a:t>B</a:t>
            </a:r>
            <a:r>
              <a:rPr lang="en-GB" sz="3200" b="1" dirty="0" smtClean="0"/>
              <a:t>)</a:t>
            </a:r>
            <a:r>
              <a:rPr lang="sr-Latn-RS" sz="3200" b="1" dirty="0"/>
              <a:t> </a:t>
            </a:r>
            <a:r>
              <a:rPr lang="sr-Latn-RS" sz="3200" b="1" dirty="0" smtClean="0"/>
              <a:t>BRITTANY</a:t>
            </a:r>
            <a:endParaRPr lang="en-US" sz="3200" b="1" dirty="0" smtClean="0"/>
          </a:p>
          <a:p>
            <a:r>
              <a:rPr lang="en-US" sz="3200" b="1" dirty="0" smtClean="0"/>
              <a:t>C</a:t>
            </a:r>
            <a:r>
              <a:rPr lang="en-GB" sz="3200" b="1" dirty="0"/>
              <a:t>)</a:t>
            </a:r>
            <a:r>
              <a:rPr lang="sr-Latn-RS" sz="3200" b="1" dirty="0" smtClean="0"/>
              <a:t> NORMAND</a:t>
            </a:r>
            <a:r>
              <a:rPr lang="en-GB" sz="3200" b="1" dirty="0" smtClean="0"/>
              <a:t>Y</a:t>
            </a:r>
            <a:endParaRPr lang="en-US" sz="3200" b="1" dirty="0" smtClean="0"/>
          </a:p>
          <a:p>
            <a:r>
              <a:rPr lang="en-US" sz="3200" b="1" dirty="0" smtClean="0"/>
              <a:t>D</a:t>
            </a:r>
            <a:r>
              <a:rPr lang="en-GB" sz="3200" b="1" dirty="0"/>
              <a:t>)</a:t>
            </a:r>
            <a:r>
              <a:rPr lang="sr-Latn-RS" sz="3200" b="1" dirty="0"/>
              <a:t> </a:t>
            </a:r>
            <a:r>
              <a:rPr lang="sr-Latn-RS" sz="3200" b="1" dirty="0" smtClean="0"/>
              <a:t>PENNINE ALPS</a:t>
            </a:r>
            <a:endParaRPr lang="en-US" sz="3200" b="1" dirty="0" smtClean="0"/>
          </a:p>
        </p:txBody>
      </p:sp>
      <p:pic>
        <p:nvPicPr>
          <p:cNvPr id="4" name="Picture 3" descr="40311519113_564654977b_b.jpg"/>
          <p:cNvPicPr>
            <a:picLocks noChangeAspect="1"/>
          </p:cNvPicPr>
          <p:nvPr/>
        </p:nvPicPr>
        <p:blipFill rotWithShape="1">
          <a:blip r:embed="rId2"/>
          <a:srcRect l="11288"/>
          <a:stretch/>
        </p:blipFill>
        <p:spPr>
          <a:xfrm>
            <a:off x="4527153" y="3448790"/>
            <a:ext cx="4582600" cy="34109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h-01-maquis-corse-intimu-20150422_15261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493" y="3448790"/>
            <a:ext cx="4546646" cy="34092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60136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KL Singapur.png"/>
          <p:cNvPicPr>
            <a:picLocks noChangeAspect="1"/>
          </p:cNvPicPr>
          <p:nvPr/>
        </p:nvPicPr>
        <p:blipFill>
          <a:blip r:embed="rId2"/>
          <a:srcRect l="1401" t="14519" r="10884" b="10971"/>
          <a:stretch>
            <a:fillRect/>
          </a:stretch>
        </p:blipFill>
        <p:spPr>
          <a:xfrm>
            <a:off x="4713514" y="3952103"/>
            <a:ext cx="4430486" cy="2905897"/>
          </a:xfrm>
          <a:prstGeom prst="rect">
            <a:avLst/>
          </a:prstGeom>
        </p:spPr>
      </p:pic>
      <p:pic>
        <p:nvPicPr>
          <p:cNvPr id="13" name="Picture 12" descr="KL Lasa.png"/>
          <p:cNvPicPr>
            <a:picLocks noChangeAspect="1"/>
          </p:cNvPicPr>
          <p:nvPr/>
        </p:nvPicPr>
        <p:blipFill>
          <a:blip r:embed="rId3"/>
          <a:srcRect l="2516" t="16292" r="5649" b="9491"/>
          <a:stretch>
            <a:fillRect/>
          </a:stretch>
        </p:blipFill>
        <p:spPr>
          <a:xfrm>
            <a:off x="0" y="3952103"/>
            <a:ext cx="4724400" cy="2905895"/>
          </a:xfrm>
          <a:prstGeom prst="rect">
            <a:avLst/>
          </a:prstGeom>
        </p:spPr>
      </p:pic>
      <p:pic>
        <p:nvPicPr>
          <p:cNvPr id="12" name="Picture 11" descr="KL Katmandu.png"/>
          <p:cNvPicPr>
            <a:picLocks noChangeAspect="1"/>
          </p:cNvPicPr>
          <p:nvPr/>
        </p:nvPicPr>
        <p:blipFill>
          <a:blip r:embed="rId4"/>
          <a:srcRect l="1194" t="12872" r="10484" b="9896"/>
          <a:stretch>
            <a:fillRect/>
          </a:stretch>
        </p:blipFill>
        <p:spPr>
          <a:xfrm>
            <a:off x="0" y="969642"/>
            <a:ext cx="4724400" cy="2982461"/>
          </a:xfrm>
          <a:prstGeom prst="rect">
            <a:avLst/>
          </a:prstGeom>
        </p:spPr>
      </p:pic>
      <p:pic>
        <p:nvPicPr>
          <p:cNvPr id="11" name="Picture 10" descr="KL Bombaj.png"/>
          <p:cNvPicPr>
            <a:picLocks noChangeAspect="1"/>
          </p:cNvPicPr>
          <p:nvPr/>
        </p:nvPicPr>
        <p:blipFill>
          <a:blip r:embed="rId5"/>
          <a:srcRect l="-230" t="8640" r="11729" b="5788"/>
          <a:stretch>
            <a:fillRect/>
          </a:stretch>
        </p:blipFill>
        <p:spPr>
          <a:xfrm>
            <a:off x="4724400" y="969642"/>
            <a:ext cx="4343400" cy="298246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71718" y="-107576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 smtClean="0"/>
              <a:t>34</a:t>
            </a:r>
            <a:r>
              <a:rPr lang="sr-Cyrl-RS" sz="3200" b="1" dirty="0" smtClean="0"/>
              <a:t>)</a:t>
            </a:r>
            <a:r>
              <a:rPr lang="en-US" sz="3200" b="1" dirty="0" smtClean="0"/>
              <a:t> One of the following climate diagrams belongs </a:t>
            </a:r>
            <a:r>
              <a:rPr lang="en-US" sz="3200" b="1" dirty="0"/>
              <a:t>to Lhasa (</a:t>
            </a:r>
            <a:r>
              <a:rPr lang="en-US" sz="3200" b="1" dirty="0" smtClean="0"/>
              <a:t>29˚ N</a:t>
            </a:r>
            <a:r>
              <a:rPr lang="en-US" sz="3200" b="1" dirty="0"/>
              <a:t>, </a:t>
            </a:r>
            <a:r>
              <a:rPr lang="en-US" sz="3200" b="1" dirty="0" smtClean="0"/>
              <a:t>91˚ </a:t>
            </a:r>
            <a:r>
              <a:rPr lang="en-US" sz="3200" b="1" dirty="0"/>
              <a:t>E</a:t>
            </a:r>
            <a:r>
              <a:rPr lang="en-US" sz="3200" b="1" dirty="0" smtClean="0"/>
              <a:t>):</a:t>
            </a:r>
            <a:r>
              <a:rPr lang="sr-Latn-RS" sz="3200" b="1" dirty="0" smtClean="0"/>
              <a:t> </a:t>
            </a:r>
            <a:endParaRPr lang="en-US" sz="3200" b="1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451062" y="1130587"/>
            <a:ext cx="4331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A</a:t>
            </a:r>
            <a:endParaRPr lang="en-US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105400" y="1077833"/>
            <a:ext cx="415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B</a:t>
            </a:r>
            <a:endParaRPr lang="en-US" sz="3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81000" y="4097215"/>
            <a:ext cx="4026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C</a:t>
            </a:r>
            <a:endParaRPr lang="en-US" sz="3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172287" y="4063424"/>
            <a:ext cx="4427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D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909665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 smtClean="0"/>
              <a:t>35</a:t>
            </a:r>
            <a:r>
              <a:rPr lang="sr-Cyrl-RS" sz="3200" b="1" dirty="0" smtClean="0"/>
              <a:t>)</a:t>
            </a:r>
            <a:r>
              <a:rPr lang="sr-Latn-RS" sz="3200" b="1" dirty="0" smtClean="0"/>
              <a:t> </a:t>
            </a:r>
            <a:r>
              <a:rPr lang="en-GB" sz="3200" b="1" dirty="0" smtClean="0"/>
              <a:t>This picture shows a plantation of:</a:t>
            </a:r>
            <a:r>
              <a:rPr lang="en-US" sz="3200" b="1" dirty="0" smtClean="0"/>
              <a:t> </a:t>
            </a:r>
            <a:endParaRPr lang="sr-Cyrl-RS" sz="3200" b="1" dirty="0" smtClean="0"/>
          </a:p>
          <a:p>
            <a:endParaRPr lang="sr-Cyrl-RS" sz="1400" b="1" dirty="0" smtClean="0"/>
          </a:p>
          <a:p>
            <a:r>
              <a:rPr lang="en-US" sz="3200" b="1" dirty="0" smtClean="0"/>
              <a:t>A</a:t>
            </a:r>
            <a:r>
              <a:rPr lang="en-GB" sz="3200" b="1" dirty="0" smtClean="0"/>
              <a:t>)</a:t>
            </a:r>
            <a:r>
              <a:rPr lang="sr-Latn-RS" sz="3200" b="1" dirty="0" smtClean="0"/>
              <a:t> DATE PALM</a:t>
            </a:r>
            <a:r>
              <a:rPr lang="en-GB" sz="3200" b="1" dirty="0" smtClean="0"/>
              <a:t>S                      </a:t>
            </a:r>
            <a:r>
              <a:rPr lang="en-US" sz="3200" b="1" dirty="0" smtClean="0"/>
              <a:t>B</a:t>
            </a:r>
            <a:r>
              <a:rPr lang="en-GB" sz="3200" b="1" dirty="0" smtClean="0"/>
              <a:t>)</a:t>
            </a:r>
            <a:r>
              <a:rPr lang="sr-Latn-RS" sz="3200" b="1" dirty="0" smtClean="0"/>
              <a:t> </a:t>
            </a:r>
            <a:r>
              <a:rPr lang="en-GB" sz="3200" b="1" dirty="0" smtClean="0"/>
              <a:t>PEANUTS</a:t>
            </a:r>
            <a:endParaRPr lang="en-US" sz="3200" b="1" dirty="0" smtClean="0"/>
          </a:p>
          <a:p>
            <a:r>
              <a:rPr lang="en-US" sz="3200" b="1" dirty="0" smtClean="0"/>
              <a:t>C</a:t>
            </a:r>
            <a:r>
              <a:rPr lang="en-GB" sz="3200" b="1" dirty="0"/>
              <a:t>)</a:t>
            </a:r>
            <a:r>
              <a:rPr lang="sr-Latn-RS" sz="3200" b="1" dirty="0" smtClean="0"/>
              <a:t> B</a:t>
            </a:r>
            <a:r>
              <a:rPr lang="en-GB" sz="3200" b="1" dirty="0" smtClean="0"/>
              <a:t>ANANAS</a:t>
            </a:r>
            <a:r>
              <a:rPr lang="sr-Latn-RS" sz="3200" b="1" dirty="0" smtClean="0"/>
              <a:t>                           </a:t>
            </a:r>
            <a:r>
              <a:rPr lang="en-US" sz="3200" b="1" dirty="0" smtClean="0"/>
              <a:t>D</a:t>
            </a:r>
            <a:r>
              <a:rPr lang="en-GB" sz="3200" b="1" dirty="0" smtClean="0"/>
              <a:t>)</a:t>
            </a:r>
            <a:r>
              <a:rPr lang="sr-Latn-RS" sz="3200" b="1" dirty="0" smtClean="0"/>
              <a:t> </a:t>
            </a:r>
            <a:r>
              <a:rPr lang="en-GB" sz="3200" b="1" dirty="0" smtClean="0"/>
              <a:t>PINEAPPLES  </a:t>
            </a:r>
            <a:endParaRPr lang="en-US" sz="3200" b="1" dirty="0" smtClean="0"/>
          </a:p>
        </p:txBody>
      </p:sp>
      <p:pic>
        <p:nvPicPr>
          <p:cNvPr id="3" name="Picture 2" descr="Anan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53463"/>
            <a:ext cx="9144000" cy="490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768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24" b="7401"/>
          <a:stretch/>
        </p:blipFill>
        <p:spPr>
          <a:xfrm>
            <a:off x="2143" y="1971675"/>
            <a:ext cx="9144000" cy="48863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76201" y="-76200"/>
            <a:ext cx="9300688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36) This mountain is a part of an old geological shield </a:t>
            </a:r>
          </a:p>
          <a:p>
            <a:r>
              <a:rPr lang="en-GB" sz="3200" b="1" dirty="0" smtClean="0"/>
              <a:t>of:</a:t>
            </a:r>
          </a:p>
          <a:p>
            <a:r>
              <a:rPr lang="en-GB" sz="3200" b="1" dirty="0" smtClean="0"/>
              <a:t>        A) ASIA                                           B)AFRICA  </a:t>
            </a:r>
          </a:p>
          <a:p>
            <a:r>
              <a:rPr lang="en-GB" sz="3200" b="1" dirty="0" smtClean="0"/>
              <a:t>        C) SOUTH AMERICA                    D) EUROPE 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100815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Q11-3-thumb-500x398-289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2450386"/>
            <a:ext cx="7543801" cy="440761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15766" y="0"/>
            <a:ext cx="9229771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37) These maps shows one of the global phenomena:</a:t>
            </a:r>
          </a:p>
          <a:p>
            <a:r>
              <a:rPr lang="en-GB" sz="3200" b="1" dirty="0" smtClean="0"/>
              <a:t>A) CHANGING OF ANNUAL TEMPERATURE</a:t>
            </a:r>
          </a:p>
          <a:p>
            <a:r>
              <a:rPr lang="en-GB" sz="3200" b="1" dirty="0" smtClean="0"/>
              <a:t>B) OZONE HOLE</a:t>
            </a:r>
          </a:p>
          <a:p>
            <a:r>
              <a:rPr lang="en-GB" sz="3200" b="1" dirty="0" smtClean="0"/>
              <a:t>C) GLACIERS AND SEA ICE MELTING </a:t>
            </a:r>
          </a:p>
          <a:p>
            <a:r>
              <a:rPr lang="en-GB" sz="3200" b="1" dirty="0" smtClean="0"/>
              <a:t>D) AIR POLLUTION </a:t>
            </a:r>
            <a:endParaRPr lang="en-GB" sz="3200" b="1" dirty="0"/>
          </a:p>
        </p:txBody>
      </p:sp>
      <p:sp>
        <p:nvSpPr>
          <p:cNvPr id="5" name="Rectangle 4"/>
          <p:cNvSpPr/>
          <p:nvPr/>
        </p:nvSpPr>
        <p:spPr>
          <a:xfrm>
            <a:off x="762000" y="4343400"/>
            <a:ext cx="7543801" cy="3107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b="1" dirty="0" smtClean="0">
                <a:solidFill>
                  <a:schemeClr val="tx1"/>
                </a:solidFill>
              </a:rPr>
              <a:t>        1970                  1971                   1972                    1979</a:t>
            </a:r>
            <a:endParaRPr lang="en-GB" sz="2400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2000" y="6553200"/>
            <a:ext cx="7543801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b="1" dirty="0" smtClean="0">
                <a:solidFill>
                  <a:schemeClr val="tx1"/>
                </a:solidFill>
              </a:rPr>
              <a:t>       2006                    2007                   2008                   2009</a:t>
            </a:r>
            <a:endParaRPr lang="en-GB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114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 smtClean="0"/>
              <a:t>38) Changes in the landscape are caused by</a:t>
            </a:r>
            <a:r>
              <a:rPr lang="sr-Latn-RS" sz="3200" b="1" dirty="0" smtClean="0"/>
              <a:t>:</a:t>
            </a:r>
            <a:endParaRPr lang="sr-Cyrl-RS" sz="3200" b="1" dirty="0" smtClean="0"/>
          </a:p>
          <a:p>
            <a:endParaRPr lang="sr-Cyrl-RS" sz="1400" b="1" dirty="0" smtClean="0"/>
          </a:p>
          <a:p>
            <a:pPr marL="514350" indent="-514350">
              <a:buAutoNum type="alphaUcParenR"/>
            </a:pPr>
            <a:r>
              <a:rPr lang="en-GB" sz="3200" b="1" dirty="0" smtClean="0"/>
              <a:t>ABANDONMENT OF THE VILLAGES BY LOCALS </a:t>
            </a:r>
          </a:p>
          <a:p>
            <a:r>
              <a:rPr lang="en-US" sz="3200" b="1" dirty="0" smtClean="0"/>
              <a:t>B) </a:t>
            </a:r>
            <a:r>
              <a:rPr lang="en-GB" sz="3200" b="1" dirty="0" smtClean="0"/>
              <a:t>GLOBAL WARMING</a:t>
            </a:r>
            <a:endParaRPr lang="en-US" sz="3200" b="1" dirty="0" smtClean="0"/>
          </a:p>
          <a:p>
            <a:r>
              <a:rPr lang="en-US" sz="3200" b="1" dirty="0" smtClean="0"/>
              <a:t>C</a:t>
            </a:r>
            <a:r>
              <a:rPr lang="en-GB" sz="3200" b="1" dirty="0"/>
              <a:t>)</a:t>
            </a:r>
            <a:r>
              <a:rPr lang="sr-Latn-RS" sz="3200" b="1" dirty="0" smtClean="0"/>
              <a:t> </a:t>
            </a:r>
            <a:r>
              <a:rPr lang="en-GB" sz="3200" b="1" dirty="0" smtClean="0"/>
              <a:t>AFFORESTATION</a:t>
            </a:r>
          </a:p>
          <a:p>
            <a:r>
              <a:rPr lang="en-US" sz="3200" b="1" dirty="0" smtClean="0"/>
              <a:t>D</a:t>
            </a:r>
            <a:r>
              <a:rPr lang="en-GB" sz="3200" b="1" dirty="0" smtClean="0"/>
              <a:t>)</a:t>
            </a:r>
            <a:r>
              <a:rPr lang="sr-Latn-RS" sz="3200" b="1" dirty="0" smtClean="0"/>
              <a:t> </a:t>
            </a:r>
            <a:r>
              <a:rPr lang="en-GB" sz="3200" b="1" dirty="0" smtClean="0"/>
              <a:t>DESERTIFICATION </a:t>
            </a:r>
            <a:endParaRPr lang="en-US" sz="3200" b="1" dirty="0" smtClean="0"/>
          </a:p>
        </p:txBody>
      </p:sp>
      <p:pic>
        <p:nvPicPr>
          <p:cNvPr id="3" name="Picture 2" descr="Draskovac1.png"/>
          <p:cNvPicPr>
            <a:picLocks noChangeAspect="1"/>
          </p:cNvPicPr>
          <p:nvPr/>
        </p:nvPicPr>
        <p:blipFill>
          <a:blip r:embed="rId2"/>
          <a:srcRect l="23299" r="25755"/>
          <a:stretch>
            <a:fillRect/>
          </a:stretch>
        </p:blipFill>
        <p:spPr>
          <a:xfrm>
            <a:off x="0" y="2971800"/>
            <a:ext cx="3124200" cy="3886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Draskovac2.png"/>
          <p:cNvPicPr>
            <a:picLocks noChangeAspect="1"/>
          </p:cNvPicPr>
          <p:nvPr/>
        </p:nvPicPr>
        <p:blipFill>
          <a:blip r:embed="rId3"/>
          <a:srcRect l="23177" r="25320"/>
          <a:stretch>
            <a:fillRect/>
          </a:stretch>
        </p:blipFill>
        <p:spPr>
          <a:xfrm>
            <a:off x="3124200" y="2971800"/>
            <a:ext cx="3048000" cy="3886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Draskovac3.png"/>
          <p:cNvPicPr>
            <a:picLocks noChangeAspect="1"/>
          </p:cNvPicPr>
          <p:nvPr/>
        </p:nvPicPr>
        <p:blipFill>
          <a:blip r:embed="rId4"/>
          <a:srcRect l="22128" r="26006"/>
          <a:stretch>
            <a:fillRect/>
          </a:stretch>
        </p:blipFill>
        <p:spPr>
          <a:xfrm>
            <a:off x="6096000" y="2971800"/>
            <a:ext cx="3048000" cy="38862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914400" y="2971800"/>
            <a:ext cx="769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200" b="1" dirty="0" smtClean="0">
                <a:solidFill>
                  <a:schemeClr val="bg1"/>
                </a:solidFill>
              </a:rPr>
              <a:t> 1998                          2008                       2018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635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 smtClean="0"/>
              <a:t>39</a:t>
            </a:r>
            <a:r>
              <a:rPr lang="sr-Cyrl-RS" sz="3200" b="1" dirty="0" smtClean="0"/>
              <a:t>)</a:t>
            </a:r>
            <a:r>
              <a:rPr lang="sr-Latn-RS" sz="3200" b="1" dirty="0" smtClean="0"/>
              <a:t> </a:t>
            </a:r>
            <a:r>
              <a:rPr lang="en-GB" sz="3200" b="1" dirty="0" smtClean="0"/>
              <a:t>This picture was taken from the lake</a:t>
            </a:r>
            <a:r>
              <a:rPr lang="sr-Latn-RS" sz="3200" b="1" dirty="0" smtClean="0"/>
              <a:t>:</a:t>
            </a:r>
            <a:r>
              <a:rPr lang="en-US" sz="3200" b="1" dirty="0" smtClean="0"/>
              <a:t> </a:t>
            </a:r>
            <a:endParaRPr lang="sr-Cyrl-RS" sz="3200" b="1" dirty="0" smtClean="0"/>
          </a:p>
          <a:p>
            <a:endParaRPr lang="sr-Cyrl-RS" sz="1400" b="1" dirty="0" smtClean="0"/>
          </a:p>
          <a:p>
            <a:r>
              <a:rPr lang="en-US" sz="3200" b="1" dirty="0" smtClean="0"/>
              <a:t>A</a:t>
            </a:r>
            <a:r>
              <a:rPr lang="en-GB" sz="3200" b="1" dirty="0" smtClean="0"/>
              <a:t>)</a:t>
            </a:r>
            <a:r>
              <a:rPr lang="sr-Latn-RS" sz="3200" b="1" dirty="0" smtClean="0"/>
              <a:t> M</a:t>
            </a:r>
            <a:r>
              <a:rPr lang="en-GB" sz="3200" b="1" dirty="0" smtClean="0"/>
              <a:t>ICHIGAN</a:t>
            </a:r>
            <a:r>
              <a:rPr lang="sr-Latn-RS" sz="3200" b="1" dirty="0" smtClean="0"/>
              <a:t>  </a:t>
            </a:r>
            <a:r>
              <a:rPr lang="en-GB" sz="3200" b="1" dirty="0" smtClean="0"/>
              <a:t>   </a:t>
            </a:r>
            <a:r>
              <a:rPr lang="sr-Latn-RS" sz="3200" b="1" dirty="0" smtClean="0"/>
              <a:t>                     </a:t>
            </a:r>
            <a:r>
              <a:rPr lang="en-US" sz="3200" b="1" dirty="0" smtClean="0"/>
              <a:t>B</a:t>
            </a:r>
            <a:r>
              <a:rPr lang="en-GB" sz="3200" b="1" dirty="0"/>
              <a:t>)</a:t>
            </a:r>
            <a:r>
              <a:rPr lang="sr-Latn-RS" sz="3200" b="1" dirty="0" smtClean="0"/>
              <a:t> O</a:t>
            </a:r>
            <a:r>
              <a:rPr lang="en-GB" sz="3200" b="1" dirty="0" smtClean="0"/>
              <a:t>NTARIO</a:t>
            </a:r>
            <a:endParaRPr lang="en-US" sz="3200" b="1" dirty="0" smtClean="0"/>
          </a:p>
          <a:p>
            <a:r>
              <a:rPr lang="en-US" sz="3200" b="1" dirty="0" smtClean="0"/>
              <a:t>C</a:t>
            </a:r>
            <a:r>
              <a:rPr lang="en-GB" sz="3200" b="1" dirty="0"/>
              <a:t>)</a:t>
            </a:r>
            <a:r>
              <a:rPr lang="sr-Latn-RS" sz="3200" b="1" dirty="0" smtClean="0"/>
              <a:t> M</a:t>
            </a:r>
            <a:r>
              <a:rPr lang="en-GB" sz="3200" b="1" dirty="0" smtClean="0"/>
              <a:t>ANITOBA</a:t>
            </a:r>
            <a:r>
              <a:rPr lang="sr-Latn-RS" sz="3200" b="1" dirty="0" smtClean="0"/>
              <a:t>                    </a:t>
            </a:r>
            <a:r>
              <a:rPr lang="en-GB" sz="3200" b="1" dirty="0" smtClean="0"/>
              <a:t>     </a:t>
            </a:r>
            <a:r>
              <a:rPr lang="en-US" sz="3200" b="1" dirty="0" smtClean="0"/>
              <a:t>D</a:t>
            </a:r>
            <a:r>
              <a:rPr lang="en-GB" sz="3200" b="1" dirty="0" smtClean="0"/>
              <a:t>)</a:t>
            </a:r>
            <a:r>
              <a:rPr lang="sr-Latn-RS" sz="3200" b="1" dirty="0" smtClean="0"/>
              <a:t> </a:t>
            </a:r>
            <a:r>
              <a:rPr lang="en-GB" sz="3200" b="1" dirty="0" smtClean="0"/>
              <a:t>WINNIPEG</a:t>
            </a:r>
            <a:endParaRPr lang="en-US" sz="3200" b="1" dirty="0" smtClean="0"/>
          </a:p>
        </p:txBody>
      </p:sp>
      <p:pic>
        <p:nvPicPr>
          <p:cNvPr id="3" name="Picture 2" descr="toronto-skylin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10267"/>
            <a:ext cx="9144000" cy="5147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12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6" r="3438"/>
          <a:stretch/>
        </p:blipFill>
        <p:spPr>
          <a:xfrm>
            <a:off x="1" y="0"/>
            <a:ext cx="9148286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" y="22800"/>
            <a:ext cx="849046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40) Did you enjoy today’s Belgrade walking tour?</a:t>
            </a:r>
          </a:p>
          <a:p>
            <a:endParaRPr lang="en-GB" sz="3200" b="1" dirty="0" smtClean="0"/>
          </a:p>
          <a:p>
            <a:r>
              <a:rPr lang="en-GB" sz="3200" b="1" dirty="0" smtClean="0"/>
              <a:t> 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736" y="5702300"/>
            <a:ext cx="1523626" cy="106044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715000"/>
            <a:ext cx="1270849" cy="104774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6862" y="688969"/>
            <a:ext cx="1333500" cy="13335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74" y="807630"/>
            <a:ext cx="1096178" cy="109617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293452" y="1039429"/>
            <a:ext cx="4331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A</a:t>
            </a:r>
            <a:endParaRPr lang="en-GB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7256348" y="1063331"/>
            <a:ext cx="415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B</a:t>
            </a:r>
            <a:endParaRPr lang="en-GB" sz="3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418486" y="5946484"/>
            <a:ext cx="4026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solidFill>
                  <a:schemeClr val="bg1"/>
                </a:solidFill>
              </a:rPr>
              <a:t>C</a:t>
            </a:r>
            <a:endParaRPr lang="en-GB" sz="32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053986" y="5946484"/>
            <a:ext cx="4427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solidFill>
                  <a:schemeClr val="bg1"/>
                </a:solidFill>
              </a:rPr>
              <a:t>D</a:t>
            </a:r>
            <a:endParaRPr lang="en-GB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752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2267</TotalTime>
  <Words>1273</Words>
  <Application>Microsoft Office PowerPoint</Application>
  <PresentationFormat>On-screen Show (4:3)</PresentationFormat>
  <Paragraphs>312</Paragraphs>
  <Slides>41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18) The concentration of carbon dioxide at Mauna Loa observatory is the lowest in October due to:</vt:lpstr>
      <vt:lpstr>19) Which part of the light does CO2 absorb most?</vt:lpstr>
      <vt:lpstr>PowerPoint Presentation</vt:lpstr>
      <vt:lpstr>21) The map represents the percentage of:</vt:lpstr>
      <vt:lpstr>22) The tree in the pictures is a national symbol of:</vt:lpstr>
      <vt:lpstr>23) This map is a contour of:</vt:lpstr>
      <vt:lpstr>24) The map of the world shows the population of: </vt:lpstr>
      <vt:lpstr>25) This animal is endangered due to:</vt:lpstr>
      <vt:lpstr>PowerPoint Presentation</vt:lpstr>
      <vt:lpstr>27) The map shows the basin of an Africa river?  </vt:lpstr>
      <vt:lpstr>28) This African country was colonized by: </vt:lpstr>
      <vt:lpstr>29) What is the name of the shown weather event? </vt:lpstr>
      <vt:lpstr>30) What does the diagram represent?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Vedran</dc:creator>
  <cp:lastModifiedBy>Vedran</cp:lastModifiedBy>
  <cp:revision>152</cp:revision>
  <dcterms:created xsi:type="dcterms:W3CDTF">2006-08-16T00:00:00Z</dcterms:created>
  <dcterms:modified xsi:type="dcterms:W3CDTF">2019-06-22T16:35:45Z</dcterms:modified>
</cp:coreProperties>
</file>